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8"/>
  </p:notesMasterIdLst>
  <p:sldIdLst>
    <p:sldId id="256" r:id="rId2"/>
    <p:sldId id="277" r:id="rId3"/>
    <p:sldId id="319" r:id="rId4"/>
    <p:sldId id="279" r:id="rId5"/>
    <p:sldId id="302" r:id="rId6"/>
    <p:sldId id="304" r:id="rId7"/>
    <p:sldId id="320" r:id="rId8"/>
    <p:sldId id="321" r:id="rId9"/>
    <p:sldId id="324" r:id="rId10"/>
    <p:sldId id="325" r:id="rId11"/>
    <p:sldId id="322" r:id="rId12"/>
    <p:sldId id="327" r:id="rId13"/>
    <p:sldId id="326" r:id="rId14"/>
    <p:sldId id="323" r:id="rId15"/>
    <p:sldId id="328" r:id="rId16"/>
    <p:sldId id="31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MkNelly" initials="BMk" lastIdx="1" clrIdx="0">
    <p:extLst>
      <p:ext uri="{19B8F6BF-5375-455C-9EA6-DF929625EA0E}">
        <p15:presenceInfo xmlns:p15="http://schemas.microsoft.com/office/powerpoint/2012/main" userId="Barbara MkNel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267"/>
    <a:srgbClr val="90471E"/>
    <a:srgbClr val="AD101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59424" autoAdjust="0"/>
  </p:normalViewPr>
  <p:slideViewPr>
    <p:cSldViewPr snapToGrid="0" snapToObjects="1">
      <p:cViewPr varScale="1">
        <p:scale>
          <a:sx n="63" d="100"/>
          <a:sy n="63" d="100"/>
        </p:scale>
        <p:origin x="776" y="60"/>
      </p:cViewPr>
      <p:guideLst/>
    </p:cSldViewPr>
  </p:slideViewPr>
  <p:outlineViewPr>
    <p:cViewPr>
      <p:scale>
        <a:sx n="33" d="100"/>
        <a:sy n="33" d="100"/>
      </p:scale>
      <p:origin x="0" y="0"/>
    </p:cViewPr>
  </p:outlineViewPr>
  <p:notesTextViewPr>
    <p:cViewPr>
      <p:scale>
        <a:sx n="3" d="2"/>
        <a:sy n="3" d="2"/>
      </p:scale>
      <p:origin x="0" y="-18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5A6EF-02A4-494C-A2FB-A3863B2F5495}"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1D7-5436-5A41-B6E7-AD3A7C158248}" type="slidenum">
              <a:rPr lang="en-US" smtClean="0"/>
              <a:t>‹#›</a:t>
            </a:fld>
            <a:endParaRPr lang="en-US"/>
          </a:p>
        </p:txBody>
      </p:sp>
    </p:spTree>
    <p:extLst>
      <p:ext uri="{BB962C8B-B14F-4D97-AF65-F5344CB8AC3E}">
        <p14:creationId xmlns:p14="http://schemas.microsoft.com/office/powerpoint/2010/main" val="335337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Pre/post</a:t>
            </a:r>
            <a:r>
              <a:rPr lang="en-US" baseline="0" dirty="0" smtClean="0"/>
              <a:t> student </a:t>
            </a:r>
            <a:r>
              <a:rPr lang="en-US" dirty="0" smtClean="0"/>
              <a:t>survey for grades 6+, administered online</a:t>
            </a:r>
            <a:r>
              <a:rPr lang="en-US" baseline="0" dirty="0" smtClean="0"/>
              <a:t> through Qualtrics public survey link</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FF0000"/>
                </a:solidFill>
              </a:rPr>
              <a:t>ADD Nutrition Educator’s name (red font)</a:t>
            </a:r>
            <a:endParaRPr lang="en-US" dirty="0" smtClean="0">
              <a:solidFill>
                <a:srgbClr val="FF0000"/>
              </a:solidFill>
            </a:endParaRPr>
          </a:p>
          <a:p>
            <a:pPr marL="171450" indent="-171450">
              <a:buFont typeface="Arial" panose="020B0604020202020204" pitchFamily="34" charset="0"/>
              <a:buChar char="•"/>
            </a:pPr>
            <a:r>
              <a:rPr lang="en-US" dirty="0" smtClean="0"/>
              <a:t>Add</a:t>
            </a:r>
            <a:r>
              <a:rPr lang="en-US" baseline="0" dirty="0" smtClean="0"/>
              <a:t> pictures, graphics, animations that best fit your audience throughout the entire PPT. </a:t>
            </a:r>
          </a:p>
        </p:txBody>
      </p:sp>
      <p:sp>
        <p:nvSpPr>
          <p:cNvPr id="4" name="Slide Number Placeholder 3"/>
          <p:cNvSpPr>
            <a:spLocks noGrp="1"/>
          </p:cNvSpPr>
          <p:nvPr>
            <p:ph type="sldNum" sz="quarter" idx="10"/>
          </p:nvPr>
        </p:nvSpPr>
        <p:spPr/>
        <p:txBody>
          <a:bodyPr/>
          <a:lstStyle/>
          <a:p>
            <a:fld id="{B90321D7-5436-5A41-B6E7-AD3A7C158248}" type="slidenum">
              <a:rPr lang="en-US" smtClean="0"/>
              <a:t>1</a:t>
            </a:fld>
            <a:endParaRPr lang="en-US"/>
          </a:p>
        </p:txBody>
      </p:sp>
    </p:spTree>
    <p:extLst>
      <p:ext uri="{BB962C8B-B14F-4D97-AF65-F5344CB8AC3E}">
        <p14:creationId xmlns:p14="http://schemas.microsoft.com/office/powerpoint/2010/main" val="225496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_______________________________</a:t>
            </a:r>
          </a:p>
          <a:p>
            <a:r>
              <a:rPr lang="en-US" sz="1200" b="0" u="sng" kern="1200" dirty="0" smtClean="0">
                <a:solidFill>
                  <a:schemeClr val="tx1"/>
                </a:solidFill>
                <a:effectLst/>
                <a:latin typeface="+mn-lt"/>
                <a:ea typeface="+mn-ea"/>
                <a:cs typeface="+mn-cs"/>
              </a:rPr>
              <a:t>For the Pre- and Post-Surveys</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Bubble in how you attended school yesterday.</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The next questions are about what you ate or drank yesterday.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Bubble in whether you ate the school </a:t>
            </a:r>
            <a:r>
              <a:rPr lang="en-US" sz="1200" b="1" u="sng" kern="1200" dirty="0" smtClean="0">
                <a:solidFill>
                  <a:schemeClr val="tx1"/>
                </a:solidFill>
                <a:effectLst/>
                <a:latin typeface="+mn-lt"/>
                <a:ea typeface="+mn-ea"/>
                <a:cs typeface="+mn-cs"/>
              </a:rPr>
              <a:t>lunch</a:t>
            </a:r>
            <a:r>
              <a:rPr lang="en-US" sz="1200" b="1" kern="1200" dirty="0" smtClean="0">
                <a:solidFill>
                  <a:schemeClr val="tx1"/>
                </a:solidFill>
                <a:effectLst/>
                <a:latin typeface="+mn-lt"/>
                <a:ea typeface="+mn-ea"/>
                <a:cs typeface="+mn-cs"/>
              </a:rPr>
              <a:t> at school, at home, or did not eat school lunch for lunch yesterday.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Bubble in whether you ate the school </a:t>
            </a:r>
            <a:r>
              <a:rPr lang="en-US" sz="1200" b="1" u="sng" kern="1200" dirty="0" smtClean="0">
                <a:solidFill>
                  <a:schemeClr val="tx1"/>
                </a:solidFill>
                <a:effectLst/>
                <a:latin typeface="+mn-lt"/>
                <a:ea typeface="+mn-ea"/>
                <a:cs typeface="+mn-cs"/>
              </a:rPr>
              <a:t>breakfast</a:t>
            </a:r>
            <a:r>
              <a:rPr lang="en-US" sz="1200" b="1" kern="1200" dirty="0" smtClean="0">
                <a:solidFill>
                  <a:schemeClr val="tx1"/>
                </a:solidFill>
                <a:effectLst/>
                <a:latin typeface="+mn-lt"/>
                <a:ea typeface="+mn-ea"/>
                <a:cs typeface="+mn-cs"/>
              </a:rPr>
              <a:t> at school, at home, or did not eat school breakfast for breakfast yesterday.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10</a:t>
            </a:fld>
            <a:endParaRPr lang="en-US"/>
          </a:p>
        </p:txBody>
      </p:sp>
    </p:spTree>
    <p:extLst>
      <p:ext uri="{BB962C8B-B14F-4D97-AF65-F5344CB8AC3E}">
        <p14:creationId xmlns:p14="http://schemas.microsoft.com/office/powerpoint/2010/main" val="158830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administering</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Fruit and Vegetables </a:t>
            </a:r>
            <a:r>
              <a:rPr lang="en-US" sz="1200" kern="1200" baseline="0" dirty="0" smtClean="0">
                <a:solidFill>
                  <a:schemeClr val="tx1"/>
                </a:solidFill>
                <a:effectLst/>
                <a:latin typeface="+mn-lt"/>
                <a:ea typeface="+mn-ea"/>
                <a:cs typeface="+mn-cs"/>
              </a:rPr>
              <a:t>or </a:t>
            </a:r>
            <a:r>
              <a:rPr lang="en-US" sz="1200" b="1" kern="1200" baseline="0" dirty="0" smtClean="0">
                <a:solidFill>
                  <a:schemeClr val="tx1"/>
                </a:solidFill>
                <a:effectLst/>
                <a:latin typeface="+mn-lt"/>
                <a:ea typeface="+mn-ea"/>
                <a:cs typeface="+mn-cs"/>
              </a:rPr>
              <a:t>Sweetened Beverages/Water </a:t>
            </a:r>
            <a:r>
              <a:rPr lang="en-US" sz="1200" kern="1200" baseline="0" dirty="0" smtClean="0">
                <a:solidFill>
                  <a:schemeClr val="tx1"/>
                </a:solidFill>
                <a:effectLst/>
                <a:latin typeface="+mn-lt"/>
                <a:ea typeface="+mn-ea"/>
                <a:cs typeface="+mn-cs"/>
              </a:rPr>
              <a:t>Module, include these prompts to </a:t>
            </a:r>
            <a:r>
              <a:rPr lang="en-US" sz="1200" u="sng" kern="1200" baseline="0" dirty="0" smtClean="0">
                <a:solidFill>
                  <a:schemeClr val="tx1"/>
                </a:solidFill>
                <a:effectLst/>
                <a:latin typeface="+mn-lt"/>
                <a:ea typeface="+mn-ea"/>
                <a:cs typeface="+mn-cs"/>
              </a:rPr>
              <a:t>help youth recall yesterday’s intake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Otherwise SKIP to slide 14 for Physical Activity.</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INSERT yesterday’s DAY of the week and DATE into PPT (see red</a:t>
            </a:r>
            <a:r>
              <a:rPr lang="en-US" sz="1200" kern="1200" baseline="0" dirty="0" smtClean="0">
                <a:solidFill>
                  <a:schemeClr val="tx1"/>
                </a:solidFill>
                <a:effectLst/>
                <a:latin typeface="+mn-lt"/>
                <a:ea typeface="+mn-ea"/>
                <a:cs typeface="+mn-cs"/>
              </a:rPr>
              <a:t> font)</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students participating in school meals, ADD the school breakfast and lunch menu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items provided for yesterday or the week –</a:t>
            </a:r>
            <a:r>
              <a:rPr lang="en-US" sz="1200" kern="1200" baseline="0" dirty="0" smtClean="0">
                <a:solidFill>
                  <a:schemeClr val="tx1"/>
                </a:solidFill>
                <a:effectLst/>
                <a:latin typeface="+mn-lt"/>
                <a:ea typeface="+mn-ea"/>
                <a:cs typeface="+mn-cs"/>
              </a:rPr>
              <a:t> as relevant (see red font)</a:t>
            </a:r>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r>
              <a:rPr lang="en-US" sz="1200" kern="1200" dirty="0" smtClean="0">
                <a:solidFill>
                  <a:schemeClr val="tx1"/>
                </a:solidFill>
                <a:effectLst/>
                <a:latin typeface="+mn-lt"/>
                <a:ea typeface="+mn-ea"/>
                <a:cs typeface="+mn-cs"/>
              </a:rPr>
              <a:t>____________________________</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Now there are questions about foods and beverages that you ate or drank yesterday. Yesterday was</a:t>
            </a:r>
            <a:r>
              <a:rPr lang="en-US" sz="1200" kern="1200" dirty="0" smtClean="0">
                <a:solidFill>
                  <a:schemeClr val="tx1"/>
                </a:solidFill>
                <a:effectLst/>
                <a:latin typeface="+mn-lt"/>
                <a:ea typeface="+mn-ea"/>
                <a:cs typeface="+mn-cs"/>
              </a:rPr>
              <a:t> (name of day)</a:t>
            </a:r>
            <a:r>
              <a:rPr lang="en-US" sz="1200" b="1" kern="1200" dirty="0" smtClean="0">
                <a:solidFill>
                  <a:schemeClr val="tx1"/>
                </a:solidFill>
                <a:effectLst/>
                <a:latin typeface="+mn-lt"/>
                <a:ea typeface="+mn-ea"/>
                <a:cs typeface="+mn-cs"/>
              </a:rPr>
              <a:t>. Think about what you ate and what you drank yesterday. Please count only what you ate or drank yesterday, even if it was not a normal day for you. On the</a:t>
            </a:r>
            <a:r>
              <a:rPr lang="en-US" sz="1200" b="1" kern="1200" baseline="0" dirty="0" smtClean="0">
                <a:solidFill>
                  <a:schemeClr val="tx1"/>
                </a:solidFill>
                <a:effectLst/>
                <a:latin typeface="+mn-lt"/>
                <a:ea typeface="+mn-ea"/>
                <a:cs typeface="+mn-cs"/>
              </a:rPr>
              <a:t> PPT</a:t>
            </a:r>
            <a:r>
              <a:rPr lang="en-US" sz="1200" b="1" kern="1200" dirty="0" smtClean="0">
                <a:solidFill>
                  <a:schemeClr val="tx1"/>
                </a:solidFill>
                <a:effectLst/>
                <a:latin typeface="+mn-lt"/>
                <a:ea typeface="+mn-ea"/>
                <a:cs typeface="+mn-cs"/>
              </a:rPr>
              <a:t>, I’ve written some places to help you remember where you were yesterday, the names of different meals, and what was provided for school breakfast and lunch. Let’s do an example to see how to answer this type of question. Take a minute</a:t>
            </a:r>
            <a:r>
              <a:rPr lang="en-US" sz="1200" b="1" kern="1200" baseline="0" dirty="0" smtClean="0">
                <a:solidFill>
                  <a:schemeClr val="tx1"/>
                </a:solidFill>
                <a:effectLst/>
                <a:latin typeface="+mn-lt"/>
                <a:ea typeface="+mn-ea"/>
                <a:cs typeface="+mn-cs"/>
              </a:rPr>
              <a:t> to reflect on what you ate </a:t>
            </a:r>
            <a:r>
              <a:rPr lang="en-US" sz="1200" kern="1200" dirty="0" smtClean="0">
                <a:solidFill>
                  <a:schemeClr val="tx1"/>
                </a:solidFill>
                <a:effectLst/>
                <a:latin typeface="+mn-lt"/>
                <a:ea typeface="+mn-ea"/>
                <a:cs typeface="+mn-cs"/>
              </a:rPr>
              <a:t>(name of day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Feel free to write your</a:t>
            </a:r>
            <a:r>
              <a:rPr lang="en-US" sz="1200" b="1" kern="1200" baseline="0" dirty="0" smtClean="0">
                <a:solidFill>
                  <a:schemeClr val="tx1"/>
                </a:solidFill>
                <a:effectLst/>
                <a:latin typeface="+mn-lt"/>
                <a:ea typeface="+mn-ea"/>
                <a:cs typeface="+mn-cs"/>
              </a:rPr>
              <a:t> responses down to help you answer the next few questions.</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11</a:t>
            </a:fld>
            <a:endParaRPr lang="en-US"/>
          </a:p>
        </p:txBody>
      </p:sp>
    </p:spTree>
    <p:extLst>
      <p:ext uri="{BB962C8B-B14F-4D97-AF65-F5344CB8AC3E}">
        <p14:creationId xmlns:p14="http://schemas.microsoft.com/office/powerpoint/2010/main" val="323139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If administering</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Fruit and Vegetables Module</a:t>
            </a:r>
            <a:r>
              <a:rPr lang="en-US" sz="1200" kern="1200" baseline="0" dirty="0" smtClean="0">
                <a:solidFill>
                  <a:schemeClr val="tx1"/>
                </a:solidFill>
                <a:effectLst/>
                <a:latin typeface="+mn-lt"/>
                <a:ea typeface="+mn-ea"/>
                <a:cs typeface="+mn-cs"/>
              </a:rPr>
              <a:t>, continue below. Otherwise, SKIP to the next slide for Sweetened Beverages and Water.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We’re going to look at question #1. Yesterday, did you eat any potatoes, corn, or peas? Suppose you had a scoop of corn as part of school lunch and roasted potatoes as a side dish with dinner. Which circle would you bubble in?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Wait for responses.</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You ate corn 1 time at lunch, and potatoes 1 time at dinner, so you ate potatoes, corn, or peas a total of 2 times yesterday. You would bubble in the circle for “Yes, I ate these vegetables 2 times yesterday”. Remember, when you answer this question on your survey, think about only the vegetables you ate yesterday.</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Are there any questions about the instructions I’ve just explained?</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smtClean="0">
                <a:effectLst/>
                <a:latin typeface="Arial" panose="020B0604020202020204" pitchFamily="34" charset="0"/>
                <a:ea typeface="Arial" panose="020B0604020202020204" pitchFamily="34" charset="0"/>
                <a:cs typeface="Times New Roman" panose="02020603050405020304" pitchFamily="18" charset="0"/>
              </a:rPr>
              <a:t>Do</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 Answer any questions about the survey. If students ask questions about specific survey questions, help clarify the questions for the students, but do not provide answers. </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If you have a question while you are taking the survey, please raise your hand (or send me a private chat message)</a:t>
            </a:r>
            <a:r>
              <a:rPr lang="en-US" sz="1200" b="1" kern="1200" baseline="0" dirty="0" smtClean="0">
                <a:solidFill>
                  <a:schemeClr val="tx1"/>
                </a:solidFill>
                <a:effectLst/>
                <a:latin typeface="+mn-lt"/>
                <a:ea typeface="+mn-ea"/>
                <a:cs typeface="+mn-cs"/>
              </a:rPr>
              <a:t> and I will help you</a:t>
            </a:r>
            <a:r>
              <a:rPr lang="en-US" sz="1200" b="1" kern="1200" dirty="0" smtClean="0">
                <a:solidFill>
                  <a:schemeClr val="tx1"/>
                </a:solidFill>
                <a:effectLst/>
                <a:latin typeface="+mn-lt"/>
                <a:ea typeface="+mn-ea"/>
                <a:cs typeface="+mn-cs"/>
              </a:rPr>
              <a:t>. Remember, the pictures are examples only and do not necessarily include all the possible foods or beverages covered by the question. What you ate or drank may have looked different.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For online survey administration, read the questionnaire aloud to minimize chatter and keep students on task – if appropriate for </a:t>
            </a:r>
            <a:r>
              <a:rPr lang="en-US" sz="1200" kern="1200" dirty="0" smtClean="0">
                <a:solidFill>
                  <a:schemeClr val="tx1"/>
                </a:solidFill>
                <a:effectLst/>
                <a:latin typeface="+mn-lt"/>
                <a:ea typeface="+mn-ea"/>
                <a:cs typeface="+mn-cs"/>
              </a:rPr>
              <a:t>the age-group</a:t>
            </a:r>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After you complete the module, click the forward </a:t>
            </a:r>
            <a:r>
              <a:rPr lang="en-US" sz="1200" b="1" kern="1200" dirty="0" smtClean="0">
                <a:solidFill>
                  <a:schemeClr val="tx1"/>
                </a:solidFill>
                <a:effectLst/>
                <a:latin typeface="+mn-lt"/>
                <a:ea typeface="+mn-ea"/>
                <a:cs typeface="+mn-cs"/>
              </a:rPr>
              <a:t>arrow</a:t>
            </a:r>
            <a:r>
              <a:rPr lang="en-US" sz="1200" b="1"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12</a:t>
            </a:fld>
            <a:endParaRPr lang="en-US"/>
          </a:p>
        </p:txBody>
      </p:sp>
    </p:spTree>
    <p:extLst>
      <p:ext uri="{BB962C8B-B14F-4D97-AF65-F5344CB8AC3E}">
        <p14:creationId xmlns:p14="http://schemas.microsoft.com/office/powerpoint/2010/main" val="419907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If administering</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Sweetened Beverages and Water Module</a:t>
            </a:r>
            <a:r>
              <a:rPr lang="en-US" sz="1200" kern="1200" baseline="0" dirty="0" smtClean="0">
                <a:solidFill>
                  <a:schemeClr val="tx1"/>
                </a:solidFill>
                <a:effectLst/>
                <a:latin typeface="+mn-lt"/>
                <a:ea typeface="+mn-ea"/>
                <a:cs typeface="+mn-cs"/>
              </a:rPr>
              <a:t>, continue below. Otherwise, SKIP to the next slide for Physical 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We’re going to look at question #1. Yesterday, did you </a:t>
            </a:r>
            <a:r>
              <a:rPr lang="en-US" sz="1200" b="1" kern="1200" dirty="0" smtClean="0">
                <a:solidFill>
                  <a:schemeClr val="tx1"/>
                </a:solidFill>
                <a:effectLst/>
                <a:latin typeface="+mn-lt"/>
                <a:ea typeface="+mn-ea"/>
                <a:cs typeface="+mn-cs"/>
              </a:rPr>
              <a:t>drink any diet soda like: diet cola,</a:t>
            </a:r>
            <a:r>
              <a:rPr lang="en-US" sz="1200" b="1" kern="1200" baseline="0" dirty="0" smtClean="0">
                <a:solidFill>
                  <a:schemeClr val="tx1"/>
                </a:solidFill>
                <a:effectLst/>
                <a:latin typeface="+mn-lt"/>
                <a:ea typeface="+mn-ea"/>
                <a:cs typeface="+mn-cs"/>
              </a:rPr>
              <a:t> diet root beer, diet lemon-lime soda, or other diet soda</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Suppose you </a:t>
            </a:r>
            <a:r>
              <a:rPr lang="en-US" sz="1200" b="1" kern="1200" dirty="0" smtClean="0">
                <a:solidFill>
                  <a:schemeClr val="tx1"/>
                </a:solidFill>
                <a:effectLst/>
                <a:latin typeface="+mn-lt"/>
                <a:ea typeface="+mn-ea"/>
                <a:cs typeface="+mn-cs"/>
              </a:rPr>
              <a:t>had</a:t>
            </a:r>
            <a:r>
              <a:rPr lang="en-US" sz="1200" b="1" kern="1200" baseline="0" dirty="0" smtClean="0">
                <a:solidFill>
                  <a:schemeClr val="tx1"/>
                </a:solidFill>
                <a:effectLst/>
                <a:latin typeface="+mn-lt"/>
                <a:ea typeface="+mn-ea"/>
                <a:cs typeface="+mn-cs"/>
              </a:rPr>
              <a:t> a diet cola with lunch and a diet root beer float for dessert after dinner</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Which circle would you bubble in?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Wait for responses.</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You </a:t>
            </a:r>
            <a:r>
              <a:rPr lang="en-US" sz="1200" b="1" kern="1200" dirty="0" smtClean="0">
                <a:solidFill>
                  <a:schemeClr val="tx1"/>
                </a:solidFill>
                <a:effectLst/>
                <a:latin typeface="+mn-lt"/>
                <a:ea typeface="+mn-ea"/>
                <a:cs typeface="+mn-cs"/>
              </a:rPr>
              <a:t>drank</a:t>
            </a:r>
            <a:r>
              <a:rPr lang="en-US" sz="1200" b="1" kern="1200" baseline="0" dirty="0" smtClean="0">
                <a:solidFill>
                  <a:schemeClr val="tx1"/>
                </a:solidFill>
                <a:effectLst/>
                <a:latin typeface="+mn-lt"/>
                <a:ea typeface="+mn-ea"/>
                <a:cs typeface="+mn-cs"/>
              </a:rPr>
              <a:t> diet cola</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time</a:t>
            </a:r>
            <a:r>
              <a:rPr lang="en-US" sz="1200" b="1" kern="1200" baseline="0" dirty="0" smtClean="0">
                <a:solidFill>
                  <a:schemeClr val="tx1"/>
                </a:solidFill>
                <a:effectLst/>
                <a:latin typeface="+mn-lt"/>
                <a:ea typeface="+mn-ea"/>
                <a:cs typeface="+mn-cs"/>
              </a:rPr>
              <a:t> at lunch</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diet root beer </a:t>
            </a:r>
            <a:r>
              <a:rPr lang="en-US" sz="1200" b="1" kern="1200" dirty="0" smtClean="0">
                <a:solidFill>
                  <a:schemeClr val="tx1"/>
                </a:solidFill>
                <a:effectLst/>
                <a:latin typeface="+mn-lt"/>
                <a:ea typeface="+mn-ea"/>
                <a:cs typeface="+mn-cs"/>
              </a:rPr>
              <a:t>1 time </a:t>
            </a:r>
            <a:r>
              <a:rPr lang="en-US" sz="1200" b="1" kern="1200" dirty="0" smtClean="0">
                <a:solidFill>
                  <a:schemeClr val="tx1"/>
                </a:solidFill>
                <a:effectLst/>
                <a:latin typeface="+mn-lt"/>
                <a:ea typeface="+mn-ea"/>
                <a:cs typeface="+mn-cs"/>
              </a:rPr>
              <a:t>after </a:t>
            </a:r>
            <a:r>
              <a:rPr lang="en-US" sz="1200" b="1" kern="1200" dirty="0" smtClean="0">
                <a:solidFill>
                  <a:schemeClr val="tx1"/>
                </a:solidFill>
                <a:effectLst/>
                <a:latin typeface="+mn-lt"/>
                <a:ea typeface="+mn-ea"/>
                <a:cs typeface="+mn-cs"/>
              </a:rPr>
              <a:t>dinner, so you </a:t>
            </a:r>
            <a:r>
              <a:rPr lang="en-US" sz="1200" b="1" kern="1200" dirty="0" smtClean="0">
                <a:solidFill>
                  <a:schemeClr val="tx1"/>
                </a:solidFill>
                <a:effectLst/>
                <a:latin typeface="+mn-lt"/>
                <a:ea typeface="+mn-ea"/>
                <a:cs typeface="+mn-cs"/>
              </a:rPr>
              <a:t>drank diet soda a </a:t>
            </a:r>
            <a:r>
              <a:rPr lang="en-US" sz="1200" b="1" kern="1200" dirty="0" smtClean="0">
                <a:solidFill>
                  <a:schemeClr val="tx1"/>
                </a:solidFill>
                <a:effectLst/>
                <a:latin typeface="+mn-lt"/>
                <a:ea typeface="+mn-ea"/>
                <a:cs typeface="+mn-cs"/>
              </a:rPr>
              <a:t>total of 2 times yesterday. You would bubble in the circle for “Yes, I </a:t>
            </a:r>
            <a:r>
              <a:rPr lang="en-US" sz="1200" b="1" kern="1200" dirty="0" smtClean="0">
                <a:solidFill>
                  <a:schemeClr val="tx1"/>
                </a:solidFill>
                <a:effectLst/>
                <a:latin typeface="+mn-lt"/>
                <a:ea typeface="+mn-ea"/>
                <a:cs typeface="+mn-cs"/>
              </a:rPr>
              <a:t>drank</a:t>
            </a:r>
            <a:r>
              <a:rPr lang="en-US" sz="1200" b="1" kern="1200" baseline="0" dirty="0" smtClean="0">
                <a:solidFill>
                  <a:schemeClr val="tx1"/>
                </a:solidFill>
                <a:effectLst/>
                <a:latin typeface="+mn-lt"/>
                <a:ea typeface="+mn-ea"/>
                <a:cs typeface="+mn-cs"/>
              </a:rPr>
              <a:t> diet soda</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2 times yesterday”. Remember, when you answer this question on your survey, think about only the </a:t>
            </a:r>
            <a:r>
              <a:rPr lang="en-US" sz="1200" b="1" kern="1200" dirty="0" smtClean="0">
                <a:solidFill>
                  <a:schemeClr val="tx1"/>
                </a:solidFill>
                <a:effectLst/>
                <a:latin typeface="+mn-lt"/>
                <a:ea typeface="+mn-ea"/>
                <a:cs typeface="+mn-cs"/>
              </a:rPr>
              <a:t>diet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soda </a:t>
            </a:r>
            <a:r>
              <a:rPr lang="en-US" sz="1200" b="1" kern="1200" dirty="0" smtClean="0">
                <a:solidFill>
                  <a:schemeClr val="tx1"/>
                </a:solidFill>
                <a:effectLst/>
                <a:latin typeface="+mn-lt"/>
                <a:ea typeface="+mn-ea"/>
                <a:cs typeface="+mn-cs"/>
              </a:rPr>
              <a:t>you </a:t>
            </a:r>
            <a:r>
              <a:rPr lang="en-US" sz="1200" b="1" kern="1200" dirty="0" smtClean="0">
                <a:solidFill>
                  <a:schemeClr val="tx1"/>
                </a:solidFill>
                <a:effectLst/>
                <a:latin typeface="+mn-lt"/>
                <a:ea typeface="+mn-ea"/>
                <a:cs typeface="+mn-cs"/>
              </a:rPr>
              <a:t>drank </a:t>
            </a:r>
            <a:r>
              <a:rPr lang="en-US" sz="1200" b="1" kern="1200" dirty="0" smtClean="0">
                <a:solidFill>
                  <a:schemeClr val="tx1"/>
                </a:solidFill>
                <a:effectLst/>
                <a:latin typeface="+mn-lt"/>
                <a:ea typeface="+mn-ea"/>
                <a:cs typeface="+mn-cs"/>
              </a:rPr>
              <a:t>yesterday.</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Are there any questions about the instructions I’ve just explained?</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smtClean="0">
                <a:effectLst/>
                <a:latin typeface="Arial" panose="020B0604020202020204" pitchFamily="34" charset="0"/>
                <a:ea typeface="Arial" panose="020B0604020202020204" pitchFamily="34" charset="0"/>
                <a:cs typeface="Times New Roman" panose="02020603050405020304" pitchFamily="18" charset="0"/>
              </a:rPr>
              <a:t>Do</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 Answer any questions about the survey. If students ask questions about specific survey questions, help clarify the questions for the students, but do not provide answers. </a:t>
            </a:r>
            <a:endParaRPr lang="en-US" sz="1200" dirty="0" smtClean="0">
              <a:effectLst/>
              <a:latin typeface="Arial" panose="020B0604020202020204" pitchFamily="34" charset="0"/>
              <a:ea typeface="Arial" panose="020B0604020202020204" pitchFamily="34" charset="0"/>
              <a:cs typeface="Times New Roman" panose="02020603050405020304" pitchFamily="18" charset="0"/>
            </a:endParaRP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If you have a question while you are taking the survey, please raise your hand (or send me a private chat message)</a:t>
            </a:r>
            <a:r>
              <a:rPr lang="en-US" sz="1200" b="1" kern="1200" baseline="0" dirty="0" smtClean="0">
                <a:solidFill>
                  <a:schemeClr val="tx1"/>
                </a:solidFill>
                <a:effectLst/>
                <a:latin typeface="+mn-lt"/>
                <a:ea typeface="+mn-ea"/>
                <a:cs typeface="+mn-cs"/>
              </a:rPr>
              <a:t> and I will help you</a:t>
            </a:r>
            <a:r>
              <a:rPr lang="en-US" sz="1200" b="1" kern="1200" dirty="0" smtClean="0">
                <a:solidFill>
                  <a:schemeClr val="tx1"/>
                </a:solidFill>
                <a:effectLst/>
                <a:latin typeface="+mn-lt"/>
                <a:ea typeface="+mn-ea"/>
                <a:cs typeface="+mn-cs"/>
              </a:rPr>
              <a:t>. Remember, the pictures are examples only and do not necessarily include all the possible </a:t>
            </a:r>
            <a:r>
              <a:rPr lang="en-US" sz="1200" b="1" kern="1200" dirty="0" smtClean="0">
                <a:solidFill>
                  <a:schemeClr val="tx1"/>
                </a:solidFill>
                <a:effectLst/>
                <a:latin typeface="+mn-lt"/>
                <a:ea typeface="+mn-ea"/>
                <a:cs typeface="+mn-cs"/>
              </a:rPr>
              <a:t>beverages </a:t>
            </a:r>
            <a:r>
              <a:rPr lang="en-US" sz="1200" b="1" kern="1200" dirty="0" smtClean="0">
                <a:solidFill>
                  <a:schemeClr val="tx1"/>
                </a:solidFill>
                <a:effectLst/>
                <a:latin typeface="+mn-lt"/>
                <a:ea typeface="+mn-ea"/>
                <a:cs typeface="+mn-cs"/>
              </a:rPr>
              <a:t>covered by the question. What you ate or drank may have looked different.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For online survey administration, read the questionnaire aloud to minimize chatter and keep students on task – if appropriate for age-group.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After you complete the module, click the forward arrow.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13</a:t>
            </a:fld>
            <a:endParaRPr lang="en-US"/>
          </a:p>
        </p:txBody>
      </p:sp>
    </p:spTree>
    <p:extLst>
      <p:ext uri="{BB962C8B-B14F-4D97-AF65-F5344CB8AC3E}">
        <p14:creationId xmlns:p14="http://schemas.microsoft.com/office/powerpoint/2010/main" val="210368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If administering</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Physical Activity </a:t>
            </a:r>
            <a:r>
              <a:rPr lang="en-US" sz="1200" kern="1200" baseline="0" dirty="0" smtClean="0">
                <a:solidFill>
                  <a:schemeClr val="tx1"/>
                </a:solidFill>
                <a:effectLst/>
                <a:latin typeface="+mn-lt"/>
                <a:ea typeface="+mn-ea"/>
                <a:cs typeface="+mn-cs"/>
              </a:rPr>
              <a:t>Module, include these prompts to </a:t>
            </a:r>
            <a:r>
              <a:rPr lang="en-US" sz="1200" u="sng" kern="1200" baseline="0" dirty="0" smtClean="0">
                <a:solidFill>
                  <a:schemeClr val="tx1"/>
                </a:solidFill>
                <a:effectLst/>
                <a:latin typeface="+mn-lt"/>
                <a:ea typeface="+mn-ea"/>
                <a:cs typeface="+mn-cs"/>
              </a:rPr>
              <a:t>help youth recall last week’s physical activity</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INSERT last</a:t>
            </a:r>
            <a:r>
              <a:rPr lang="en-US" sz="1200" kern="1200" baseline="0" dirty="0" smtClean="0">
                <a:solidFill>
                  <a:schemeClr val="tx1"/>
                </a:solidFill>
                <a:effectLst/>
                <a:latin typeface="+mn-lt"/>
                <a:ea typeface="+mn-ea"/>
                <a:cs typeface="+mn-cs"/>
              </a:rPr>
              <a:t> seven </a:t>
            </a:r>
            <a:r>
              <a:rPr lang="en-US" sz="1200" kern="1200" dirty="0" smtClean="0">
                <a:solidFill>
                  <a:schemeClr val="tx1"/>
                </a:solidFill>
                <a:effectLst/>
                <a:latin typeface="+mn-lt"/>
                <a:ea typeface="+mn-ea"/>
                <a:cs typeface="+mn-cs"/>
              </a:rPr>
              <a:t>DAYS and DATE RANGE into PPT (see red</a:t>
            </a:r>
            <a:r>
              <a:rPr lang="en-US" sz="1200" kern="1200" baseline="0" dirty="0" smtClean="0">
                <a:solidFill>
                  <a:schemeClr val="tx1"/>
                </a:solidFill>
                <a:effectLst/>
                <a:latin typeface="+mn-lt"/>
                <a:ea typeface="+mn-ea"/>
                <a:cs typeface="+mn-cs"/>
              </a:rPr>
              <a:t> font)</a:t>
            </a:r>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r>
              <a:rPr lang="en-US" sz="1200" kern="1200" dirty="0" smtClean="0">
                <a:solidFill>
                  <a:schemeClr val="tx1"/>
                </a:solidFill>
                <a:effectLst/>
                <a:latin typeface="+mn-lt"/>
                <a:ea typeface="+mn-ea"/>
                <a:cs typeface="+mn-cs"/>
              </a:rPr>
              <a:t>_________________________</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Please stop when you get to Physical Activity so the group can catch up.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Allow time for the class to catch up. </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The next questions are about your physical activity. For these questions, we want you to think about last week rather than yesterday. Remember, for the questions with boxes (squares), you should select all answers that are true for you. When we ask about physical activity, this includes sports or dance that make you sweat or make your legs feel tired, or games that make you breathe hard, like tag, skipping, running, climbing, and others. When recalling your time at school (include both in-person and distance learning) and think about the time you spent playing sports, physically active games, playing actively with friends, or other activities that got your body moving. Also, walking counts as physical activity, but only if you did it for more than 10 minutes at a time. </a:t>
            </a:r>
          </a:p>
          <a:p>
            <a:r>
              <a:rPr lang="en-US" sz="1200" b="1" kern="1200" dirty="0" smtClean="0">
                <a:solidFill>
                  <a:schemeClr val="tx1"/>
                </a:solidFill>
                <a:effectLst/>
                <a:latin typeface="+mn-lt"/>
                <a:ea typeface="+mn-ea"/>
                <a:cs typeface="+mn-cs"/>
              </a:rPr>
              <a:t>Please</a:t>
            </a:r>
            <a:r>
              <a:rPr lang="en-US" sz="1200" b="1" kern="1200" baseline="0" dirty="0" smtClean="0">
                <a:solidFill>
                  <a:schemeClr val="tx1"/>
                </a:solidFill>
                <a:effectLst/>
                <a:latin typeface="+mn-lt"/>
                <a:ea typeface="+mn-ea"/>
                <a:cs typeface="+mn-cs"/>
              </a:rPr>
              <a:t> take a minute to reflect ov</a:t>
            </a:r>
            <a:r>
              <a:rPr lang="en-US" sz="1200" b="1" kern="1200" dirty="0" smtClean="0">
                <a:solidFill>
                  <a:schemeClr val="tx1"/>
                </a:solidFill>
                <a:effectLst/>
                <a:latin typeface="+mn-lt"/>
                <a:ea typeface="+mn-ea"/>
                <a:cs typeface="+mn-cs"/>
              </a:rPr>
              <a:t>er the</a:t>
            </a:r>
            <a:r>
              <a:rPr lang="en-US" sz="1200" b="1" kern="1200" baseline="0" dirty="0" smtClean="0">
                <a:solidFill>
                  <a:schemeClr val="tx1"/>
                </a:solidFill>
                <a:effectLst/>
                <a:latin typeface="+mn-lt"/>
                <a:ea typeface="+mn-ea"/>
                <a:cs typeface="+mn-cs"/>
              </a:rPr>
              <a:t> past week </a:t>
            </a:r>
            <a:r>
              <a:rPr lang="en-US" sz="1200" kern="1200" dirty="0" smtClean="0">
                <a:solidFill>
                  <a:schemeClr val="tx1"/>
                </a:solidFill>
                <a:effectLst/>
                <a:latin typeface="+mn-lt"/>
                <a:ea typeface="+mn-ea"/>
                <a:cs typeface="+mn-cs"/>
              </a:rPr>
              <a:t>(name day through day):</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On which days were you active for 60 minutes or more?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When did you have PE or school team sports?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What activities did you do in PE or school team sports? </a:t>
            </a:r>
          </a:p>
          <a:p>
            <a:r>
              <a:rPr lang="en-US" sz="1200" b="1" kern="1200" dirty="0" smtClean="0">
                <a:solidFill>
                  <a:schemeClr val="tx1"/>
                </a:solidFill>
                <a:effectLst/>
                <a:latin typeface="+mn-lt"/>
                <a:ea typeface="+mn-ea"/>
                <a:cs typeface="+mn-cs"/>
              </a:rPr>
              <a:t>Feel free to write your</a:t>
            </a:r>
            <a:r>
              <a:rPr lang="en-US" sz="1200" b="1" kern="1200" baseline="0" dirty="0" smtClean="0">
                <a:solidFill>
                  <a:schemeClr val="tx1"/>
                </a:solidFill>
                <a:effectLst/>
                <a:latin typeface="+mn-lt"/>
                <a:ea typeface="+mn-ea"/>
                <a:cs typeface="+mn-cs"/>
              </a:rPr>
              <a:t> responses down to help you answer the next set of questions.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14</a:t>
            </a:fld>
            <a:endParaRPr lang="en-US"/>
          </a:p>
        </p:txBody>
      </p:sp>
    </p:spTree>
    <p:extLst>
      <p:ext uri="{BB962C8B-B14F-4D97-AF65-F5344CB8AC3E}">
        <p14:creationId xmlns:p14="http://schemas.microsoft.com/office/powerpoint/2010/main" val="20931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If administering</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Physical Activity Module</a:t>
            </a:r>
            <a:r>
              <a:rPr lang="en-US" sz="1200" kern="1200" baseline="0" dirty="0" smtClean="0">
                <a:solidFill>
                  <a:schemeClr val="tx1"/>
                </a:solidFill>
                <a:effectLst/>
                <a:latin typeface="+mn-lt"/>
                <a:ea typeface="+mn-ea"/>
                <a:cs typeface="+mn-cs"/>
              </a:rPr>
              <a:t>, continue below. Otherwise, SKIP to the next </a:t>
            </a:r>
            <a:r>
              <a:rPr lang="en-US" sz="1200" kern="1200" baseline="0" dirty="0" smtClean="0">
                <a:solidFill>
                  <a:schemeClr val="tx1"/>
                </a:solidFill>
                <a:effectLst/>
                <a:latin typeface="+mn-lt"/>
                <a:ea typeface="+mn-ea"/>
                <a:cs typeface="+mn-cs"/>
              </a:rPr>
              <a:t>slide.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Let’s look at question 1 together. Last week, on which days were you physically active for a total of at least 60 minutes (1 hour) per day? Add up all the time you spent in any kind of physical activity that made your heart beat fast and made you breathe hard. Some examples include: basketball, soccer, running or jogging, dancing, swimming, tennis, or bicycling.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Select the box next to each of the days that apply. If you were not physically active for at least 60 minutes on any of these days last week, check the last box.</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Are there any questions about the instructions I’ve just explained?</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smtClean="0">
                <a:effectLst/>
                <a:latin typeface="Arial" panose="020B0604020202020204" pitchFamily="34" charset="0"/>
                <a:ea typeface="Arial" panose="020B0604020202020204" pitchFamily="34" charset="0"/>
                <a:cs typeface="Times New Roman" panose="02020603050405020304" pitchFamily="18" charset="0"/>
              </a:rPr>
              <a:t>Do</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 Answer any questions about the survey. If students ask questions about specific survey questions, help clarify the questions for the students, but do not provide answers. </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If you have a question while you are taking the survey, please raise your hand (or send me a private chat message)</a:t>
            </a:r>
            <a:r>
              <a:rPr lang="en-US" sz="1200" b="1" kern="1200" baseline="0" dirty="0" smtClean="0">
                <a:solidFill>
                  <a:schemeClr val="tx1"/>
                </a:solidFill>
                <a:effectLst/>
                <a:latin typeface="+mn-lt"/>
                <a:ea typeface="+mn-ea"/>
                <a:cs typeface="+mn-cs"/>
              </a:rPr>
              <a:t> and I will help you</a:t>
            </a:r>
            <a:r>
              <a:rPr lang="en-US" sz="1200" b="1" kern="1200" dirty="0" smtClean="0">
                <a:solidFill>
                  <a:schemeClr val="tx1"/>
                </a:solidFill>
                <a:effectLst/>
                <a:latin typeface="+mn-lt"/>
                <a:ea typeface="+mn-ea"/>
                <a:cs typeface="+mn-cs"/>
              </a:rPr>
              <a:t>. Remember, the pictures are examples only and do not necessarily include all the possible types</a:t>
            </a:r>
            <a:r>
              <a:rPr lang="en-US" sz="1200" b="1" kern="1200" baseline="0" dirty="0" smtClean="0">
                <a:solidFill>
                  <a:schemeClr val="tx1"/>
                </a:solidFill>
                <a:effectLst/>
                <a:latin typeface="+mn-lt"/>
                <a:ea typeface="+mn-ea"/>
                <a:cs typeface="+mn-cs"/>
              </a:rPr>
              <a:t> of physical activities</a:t>
            </a:r>
            <a:r>
              <a:rPr lang="en-US" sz="1200" b="1" kern="1200" dirty="0" smtClean="0">
                <a:solidFill>
                  <a:schemeClr val="tx1"/>
                </a:solidFill>
                <a:effectLst/>
                <a:latin typeface="+mn-lt"/>
                <a:ea typeface="+mn-ea"/>
                <a:cs typeface="+mn-cs"/>
              </a:rPr>
              <a:t> covered by the question. The</a:t>
            </a:r>
            <a:r>
              <a:rPr lang="en-US" sz="1200" b="1" kern="1200" baseline="0" dirty="0" smtClean="0">
                <a:solidFill>
                  <a:schemeClr val="tx1"/>
                </a:solidFill>
                <a:effectLst/>
                <a:latin typeface="+mn-lt"/>
                <a:ea typeface="+mn-ea"/>
                <a:cs typeface="+mn-cs"/>
              </a:rPr>
              <a:t> physical activities that</a:t>
            </a:r>
            <a:r>
              <a:rPr lang="en-US" sz="1200" b="1" kern="1200" dirty="0" smtClean="0">
                <a:solidFill>
                  <a:schemeClr val="tx1"/>
                </a:solidFill>
                <a:effectLst/>
                <a:latin typeface="+mn-lt"/>
                <a:ea typeface="+mn-ea"/>
                <a:cs typeface="+mn-cs"/>
              </a:rPr>
              <a:t> you did may have looked different.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online survey administration, continue by reading the questionnaire aloud to minimize chatter and keep students on task – if appropriate for the age-group. </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After you complete the survey, make sure you click the forward arrow to submit your survey.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15</a:t>
            </a:fld>
            <a:endParaRPr lang="en-US"/>
          </a:p>
        </p:txBody>
      </p:sp>
    </p:spTree>
    <p:extLst>
      <p:ext uri="{BB962C8B-B14F-4D97-AF65-F5344CB8AC3E}">
        <p14:creationId xmlns:p14="http://schemas.microsoft.com/office/powerpoint/2010/main" val="127291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16</a:t>
            </a:fld>
            <a:endParaRPr lang="en-US"/>
          </a:p>
        </p:txBody>
      </p:sp>
    </p:spTree>
    <p:extLst>
      <p:ext uri="{BB962C8B-B14F-4D97-AF65-F5344CB8AC3E}">
        <p14:creationId xmlns:p14="http://schemas.microsoft.com/office/powerpoint/2010/main" val="339768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Change</a:t>
            </a:r>
            <a:r>
              <a:rPr lang="en-US" baseline="0" dirty="0" smtClean="0"/>
              <a:t> agreements to fit age group/teaching environment</a:t>
            </a:r>
            <a:endParaRPr lang="en-US" dirty="0"/>
          </a:p>
        </p:txBody>
      </p:sp>
      <p:sp>
        <p:nvSpPr>
          <p:cNvPr id="4" name="Slide Number Placeholder 3"/>
          <p:cNvSpPr>
            <a:spLocks noGrp="1"/>
          </p:cNvSpPr>
          <p:nvPr>
            <p:ph type="sldNum" sz="quarter" idx="10"/>
          </p:nvPr>
        </p:nvSpPr>
        <p:spPr/>
        <p:txBody>
          <a:bodyPr/>
          <a:lstStyle/>
          <a:p>
            <a:fld id="{B90321D7-5436-5A41-B6E7-AD3A7C158248}" type="slidenum">
              <a:rPr lang="en-US" smtClean="0"/>
              <a:t>2</a:t>
            </a:fld>
            <a:endParaRPr lang="en-US"/>
          </a:p>
        </p:txBody>
      </p:sp>
    </p:spTree>
    <p:extLst>
      <p:ext uri="{BB962C8B-B14F-4D97-AF65-F5344CB8AC3E}">
        <p14:creationId xmlns:p14="http://schemas.microsoft.com/office/powerpoint/2010/main" val="301951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students with the Qualtrics survey link by copying and pasting it into the virtual platform available (Zoom Chat, Google Classroom, etc.).</a:t>
            </a:r>
            <a:endParaRPr lang="en-US" dirty="0"/>
          </a:p>
        </p:txBody>
      </p:sp>
      <p:sp>
        <p:nvSpPr>
          <p:cNvPr id="4" name="Slide Number Placeholder 3"/>
          <p:cNvSpPr>
            <a:spLocks noGrp="1"/>
          </p:cNvSpPr>
          <p:nvPr>
            <p:ph type="sldNum" sz="quarter" idx="10"/>
          </p:nvPr>
        </p:nvSpPr>
        <p:spPr/>
        <p:txBody>
          <a:bodyPr/>
          <a:lstStyle/>
          <a:p>
            <a:fld id="{B90321D7-5436-5A41-B6E7-AD3A7C158248}" type="slidenum">
              <a:rPr lang="en-US" smtClean="0"/>
              <a:t>3</a:t>
            </a:fld>
            <a:endParaRPr lang="en-US"/>
          </a:p>
        </p:txBody>
      </p:sp>
    </p:spTree>
    <p:extLst>
      <p:ext uri="{BB962C8B-B14F-4D97-AF65-F5344CB8AC3E}">
        <p14:creationId xmlns:p14="http://schemas.microsoft.com/office/powerpoint/2010/main" val="290215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a:t>
            </a:r>
            <a:r>
              <a:rPr lang="en-US" baseline="0" dirty="0" smtClean="0"/>
              <a:t> consent page aloud with class – making sure to cover key points (in </a:t>
            </a:r>
            <a:r>
              <a:rPr lang="en-US" b="1" baseline="0" dirty="0" smtClean="0"/>
              <a:t>bold</a:t>
            </a:r>
            <a:r>
              <a:rPr lang="en-US" baseline="0" dirty="0" smtClean="0"/>
              <a:t>). </a:t>
            </a:r>
          </a:p>
          <a:p>
            <a:pPr marL="171450" indent="-171450">
              <a:buFont typeface="Arial" panose="020B0604020202020204" pitchFamily="34" charset="0"/>
              <a:buChar char="•"/>
            </a:pPr>
            <a:r>
              <a:rPr lang="en-US" baseline="0" dirty="0" smtClean="0"/>
              <a:t>This is also the first page of the survey, so students will be able to read the consent as the first page of their survey.</a:t>
            </a:r>
            <a:endParaRPr lang="en-US" dirty="0"/>
          </a:p>
        </p:txBody>
      </p:sp>
      <p:sp>
        <p:nvSpPr>
          <p:cNvPr id="4" name="Slide Number Placeholder 3"/>
          <p:cNvSpPr>
            <a:spLocks noGrp="1"/>
          </p:cNvSpPr>
          <p:nvPr>
            <p:ph type="sldNum" sz="quarter" idx="10"/>
          </p:nvPr>
        </p:nvSpPr>
        <p:spPr/>
        <p:txBody>
          <a:bodyPr/>
          <a:lstStyle/>
          <a:p>
            <a:fld id="{B90321D7-5436-5A41-B6E7-AD3A7C158248}" type="slidenum">
              <a:rPr lang="en-US" smtClean="0"/>
              <a:t>4</a:t>
            </a:fld>
            <a:endParaRPr lang="en-US"/>
          </a:p>
        </p:txBody>
      </p:sp>
    </p:spTree>
    <p:extLst>
      <p:ext uri="{BB962C8B-B14F-4D97-AF65-F5344CB8AC3E}">
        <p14:creationId xmlns:p14="http://schemas.microsoft.com/office/powerpoint/2010/main" val="323410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ADD local UCCE contact name and phone number </a:t>
            </a:r>
            <a:r>
              <a:rPr lang="en-US" baseline="0" dirty="0" smtClean="0">
                <a:solidFill>
                  <a:srgbClr val="FF0000"/>
                </a:solidFill>
              </a:rPr>
              <a:t>(red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FF0000"/>
                </a:solidFill>
              </a:rPr>
              <a:t>Share PDF file of student consent with the local UCCE contact details added (see administration protocol – VI. Student Consent).</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5</a:t>
            </a:fld>
            <a:endParaRPr lang="en-US"/>
          </a:p>
        </p:txBody>
      </p:sp>
    </p:spTree>
    <p:extLst>
      <p:ext uri="{BB962C8B-B14F-4D97-AF65-F5344CB8AC3E}">
        <p14:creationId xmlns:p14="http://schemas.microsoft.com/office/powerpoint/2010/main" val="244042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INSERT</a:t>
            </a:r>
            <a:r>
              <a:rPr lang="en-US" baseline="0" dirty="0" smtClean="0">
                <a:solidFill>
                  <a:srgbClr val="FF0000"/>
                </a:solidFill>
              </a:rPr>
              <a:t> the </a:t>
            </a:r>
            <a:r>
              <a:rPr lang="en-US" b="1" dirty="0" smtClean="0">
                <a:solidFill>
                  <a:srgbClr val="FF0000"/>
                </a:solidFill>
              </a:rPr>
              <a:t>PEARS Program Activity ID </a:t>
            </a:r>
            <a:r>
              <a:rPr lang="en-US" dirty="0" smtClean="0">
                <a:solidFill>
                  <a:srgbClr val="FF0000"/>
                </a:solidFill>
              </a:rPr>
              <a:t>(6-digit numeric</a:t>
            </a:r>
            <a:r>
              <a:rPr lang="en-US" baseline="0" dirty="0" smtClean="0">
                <a:solidFill>
                  <a:srgbClr val="FF0000"/>
                </a:solidFill>
              </a:rPr>
              <a:t> </a:t>
            </a:r>
            <a:r>
              <a:rPr lang="en-US" dirty="0" smtClean="0">
                <a:solidFill>
                  <a:srgbClr val="FF0000"/>
                </a:solidFill>
              </a:rPr>
              <a:t>field)</a:t>
            </a:r>
            <a:r>
              <a:rPr lang="en-US" baseline="0" dirty="0" smtClean="0">
                <a:solidFill>
                  <a:srgbClr val="FF0000"/>
                </a:solidFill>
              </a:rPr>
              <a:t> into PPT – </a:t>
            </a:r>
            <a:r>
              <a:rPr lang="en-US" dirty="0" smtClean="0">
                <a:solidFill>
                  <a:srgbClr val="FF0000"/>
                </a:solidFill>
              </a:rPr>
              <a:t>for students to enter into their Qualtrics survey </a:t>
            </a:r>
            <a:r>
              <a:rPr lang="en-US" baseline="0" dirty="0" smtClean="0">
                <a:solidFill>
                  <a:srgbClr val="FF0000"/>
                </a:solidFill>
              </a:rPr>
              <a:t>(see red font). </a:t>
            </a:r>
            <a:r>
              <a:rPr lang="en-US" i="1" u="sng" dirty="0" smtClean="0">
                <a:solidFill>
                  <a:srgbClr val="FF0000"/>
                </a:solidFill>
              </a:rPr>
              <a:t>Note</a:t>
            </a:r>
            <a:r>
              <a:rPr lang="en-US" i="1" dirty="0" smtClean="0">
                <a:solidFill>
                  <a:srgbClr val="FF0000"/>
                </a:solidFill>
              </a:rPr>
              <a:t>: Create the</a:t>
            </a:r>
            <a:r>
              <a:rPr lang="en-US" i="1" baseline="0" dirty="0" smtClean="0">
                <a:solidFill>
                  <a:srgbClr val="FF0000"/>
                </a:solidFill>
              </a:rPr>
              <a:t> direct education </a:t>
            </a:r>
            <a:r>
              <a:rPr lang="en-US" i="1" dirty="0" smtClean="0">
                <a:solidFill>
                  <a:srgbClr val="FF0000"/>
                </a:solidFill>
              </a:rPr>
              <a:t>Program Activity in PEARS to generate the PEARS Program</a:t>
            </a:r>
            <a:r>
              <a:rPr lang="en-US" i="1" baseline="0" dirty="0" smtClean="0">
                <a:solidFill>
                  <a:srgbClr val="FF0000"/>
                </a:solidFill>
              </a:rPr>
              <a:t> Activity ID (located just above </a:t>
            </a:r>
            <a:r>
              <a:rPr lang="en-US" b="1" i="1" baseline="0" dirty="0" smtClean="0">
                <a:solidFill>
                  <a:srgbClr val="FF0000"/>
                </a:solidFill>
              </a:rPr>
              <a:t>Collaborators </a:t>
            </a:r>
            <a:r>
              <a:rPr lang="en-US" i="1" baseline="0" dirty="0" smtClean="0">
                <a:solidFill>
                  <a:srgbClr val="FF0000"/>
                </a:solidFill>
              </a:rPr>
              <a:t>on the Program Activity summary page)</a:t>
            </a:r>
            <a:endParaRPr lang="en-US" i="1" dirty="0" smtClean="0">
              <a:solidFill>
                <a:srgbClr val="FF0000"/>
              </a:solidFill>
            </a:endParaRPr>
          </a:p>
          <a:p>
            <a:pPr marL="171450" lvl="0" indent="-171450">
              <a:buFont typeface="Arial" panose="020B0604020202020204" pitchFamily="34" charset="0"/>
              <a:buChar char="•"/>
            </a:pPr>
            <a:r>
              <a:rPr lang="en-US" dirty="0" smtClean="0"/>
              <a:t>This</a:t>
            </a:r>
            <a:r>
              <a:rPr lang="en-US" baseline="0" dirty="0" smtClean="0"/>
              <a:t> is a required field, so student have to complete it in order to advance to the survey questions.</a:t>
            </a:r>
          </a:p>
          <a:p>
            <a:pPr marL="0" lvl="0" indent="0">
              <a:buFont typeface="Arial" panose="020B0604020202020204" pitchFamily="34" charset="0"/>
              <a:buNone/>
            </a:pPr>
            <a:r>
              <a:rPr lang="en-US" baseline="0" dirty="0" smtClean="0"/>
              <a:t>___________________</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For those who are willing, let’s complete the first page of the survey together. Let’s begin by filling in the PEARS Program Activity ID. I’ll put this number into the chat (it is also displayed in the PPT), so you can enter it.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90321D7-5436-5A41-B6E7-AD3A7C158248}" type="slidenum">
              <a:rPr lang="en-US" smtClean="0"/>
              <a:t>6</a:t>
            </a:fld>
            <a:endParaRPr lang="en-US"/>
          </a:p>
        </p:txBody>
      </p:sp>
    </p:spTree>
    <p:extLst>
      <p:ext uri="{BB962C8B-B14F-4D97-AF65-F5344CB8AC3E}">
        <p14:creationId xmlns:p14="http://schemas.microsoft.com/office/powerpoint/2010/main" val="166063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Now, let’s begin filling in your Unique ID. We use a code rather than your name to keep the information you share private. The next four questions</a:t>
            </a:r>
            <a:r>
              <a:rPr lang="en-US" sz="1200" b="1" kern="1200" baseline="0" dirty="0" smtClean="0">
                <a:solidFill>
                  <a:schemeClr val="tx1"/>
                </a:solidFill>
                <a:effectLst/>
                <a:latin typeface="+mn-lt"/>
                <a:ea typeface="+mn-ea"/>
                <a:cs typeface="+mn-cs"/>
              </a:rPr>
              <a:t> create your Unique ID.</a:t>
            </a:r>
            <a:endParaRPr lang="en-US" sz="1200" b="1" kern="1200" dirty="0" smtClean="0">
              <a:solidFill>
                <a:schemeClr val="tx1"/>
              </a:solidFill>
              <a:effectLst/>
              <a:latin typeface="+mn-lt"/>
              <a:ea typeface="+mn-ea"/>
              <a:cs typeface="+mn-cs"/>
            </a:endParaRPr>
          </a:p>
          <a:p>
            <a:pPr marL="228600" indent="-228600">
              <a:buFont typeface="+mj-lt"/>
              <a:buAutoNum type="arabicPeriod"/>
            </a:pPr>
            <a:r>
              <a:rPr lang="en-US" sz="1200" b="1" kern="1200" dirty="0" smtClean="0">
                <a:solidFill>
                  <a:schemeClr val="tx1"/>
                </a:solidFill>
                <a:effectLst/>
                <a:latin typeface="+mn-lt"/>
                <a:ea typeface="+mn-ea"/>
                <a:cs typeface="+mn-cs"/>
              </a:rPr>
              <a:t>Select the </a:t>
            </a:r>
            <a:r>
              <a:rPr lang="en-US" sz="1200" b="1" u="sng" kern="1200" dirty="0" smtClean="0">
                <a:solidFill>
                  <a:schemeClr val="tx1"/>
                </a:solidFill>
                <a:effectLst/>
                <a:latin typeface="+mn-lt"/>
                <a:ea typeface="+mn-ea"/>
                <a:cs typeface="+mn-cs"/>
              </a:rPr>
              <a:t>FIRST letter</a:t>
            </a:r>
            <a:r>
              <a:rPr lang="en-US" sz="1200" b="1" kern="1200" dirty="0" smtClean="0">
                <a:solidFill>
                  <a:schemeClr val="tx1"/>
                </a:solidFill>
                <a:effectLst/>
                <a:latin typeface="+mn-lt"/>
                <a:ea typeface="+mn-ea"/>
                <a:cs typeface="+mn-cs"/>
              </a:rPr>
              <a:t> of your </a:t>
            </a:r>
            <a:r>
              <a:rPr lang="en-US" sz="1200" b="1" u="sng" kern="1200" dirty="0" smtClean="0">
                <a:solidFill>
                  <a:schemeClr val="tx1"/>
                </a:solidFill>
                <a:effectLst/>
                <a:latin typeface="+mn-lt"/>
                <a:ea typeface="+mn-ea"/>
                <a:cs typeface="+mn-cs"/>
              </a:rPr>
              <a:t>FIRST name</a:t>
            </a:r>
            <a:r>
              <a:rPr lang="en-US" sz="1200" b="1" kern="1200" dirty="0" smtClean="0">
                <a:solidFill>
                  <a:schemeClr val="tx1"/>
                </a:solidFill>
                <a:effectLst/>
                <a:latin typeface="+mn-lt"/>
                <a:ea typeface="+mn-ea"/>
                <a:cs typeface="+mn-cs"/>
              </a:rPr>
              <a:t> in the drop down. If your first name is Jose, you will enter ‘J’ for the first letter.</a:t>
            </a: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Next</a:t>
            </a:r>
            <a:r>
              <a:rPr lang="en-US" sz="1200" b="1" kern="1200" baseline="0" dirty="0" smtClean="0">
                <a:solidFill>
                  <a:schemeClr val="tx1"/>
                </a:solidFill>
                <a:effectLst/>
                <a:latin typeface="+mn-lt"/>
                <a:ea typeface="+mn-ea"/>
                <a:cs typeface="+mn-cs"/>
              </a:rPr>
              <a:t>, s</a:t>
            </a:r>
            <a:r>
              <a:rPr lang="en-US" sz="1200" b="1" kern="1200" dirty="0" smtClean="0">
                <a:solidFill>
                  <a:schemeClr val="tx1"/>
                </a:solidFill>
                <a:effectLst/>
                <a:latin typeface="+mn-lt"/>
                <a:ea typeface="+mn-ea"/>
                <a:cs typeface="+mn-cs"/>
              </a:rPr>
              <a:t>elect the </a:t>
            </a:r>
            <a:r>
              <a:rPr lang="en-US" sz="1200" b="1" u="sng" kern="1200" dirty="0" smtClean="0">
                <a:solidFill>
                  <a:schemeClr val="tx1"/>
                </a:solidFill>
                <a:effectLst/>
                <a:latin typeface="+mn-lt"/>
                <a:ea typeface="+mn-ea"/>
                <a:cs typeface="+mn-cs"/>
              </a:rPr>
              <a:t>FIRST letter</a:t>
            </a:r>
            <a:r>
              <a:rPr lang="en-US" sz="1200" b="1" kern="1200" dirty="0" smtClean="0">
                <a:solidFill>
                  <a:schemeClr val="tx1"/>
                </a:solidFill>
                <a:effectLst/>
                <a:latin typeface="+mn-lt"/>
                <a:ea typeface="+mn-ea"/>
                <a:cs typeface="+mn-cs"/>
              </a:rPr>
              <a:t> of your </a:t>
            </a:r>
            <a:r>
              <a:rPr lang="en-US" sz="1200" b="1" u="sng" kern="1200" dirty="0" smtClean="0">
                <a:solidFill>
                  <a:schemeClr val="tx1"/>
                </a:solidFill>
                <a:effectLst/>
                <a:latin typeface="+mn-lt"/>
                <a:ea typeface="+mn-ea"/>
                <a:cs typeface="+mn-cs"/>
              </a:rPr>
              <a:t>LAST name</a:t>
            </a:r>
            <a:r>
              <a:rPr lang="en-US" sz="1200" b="1" kern="1200" dirty="0" smtClean="0">
                <a:solidFill>
                  <a:schemeClr val="tx1"/>
                </a:solidFill>
                <a:effectLst/>
                <a:latin typeface="+mn-lt"/>
                <a:ea typeface="+mn-ea"/>
                <a:cs typeface="+mn-cs"/>
              </a:rPr>
              <a:t> in the drop</a:t>
            </a:r>
            <a:r>
              <a:rPr lang="en-US" sz="1200" b="1" kern="1200" baseline="0" dirty="0" smtClean="0">
                <a:solidFill>
                  <a:schemeClr val="tx1"/>
                </a:solidFill>
                <a:effectLst/>
                <a:latin typeface="+mn-lt"/>
                <a:ea typeface="+mn-ea"/>
                <a:cs typeface="+mn-cs"/>
              </a:rPr>
              <a:t> down</a:t>
            </a:r>
            <a:r>
              <a:rPr lang="en-US" sz="1200" b="1" kern="1200" dirty="0" smtClean="0">
                <a:solidFill>
                  <a:schemeClr val="tx1"/>
                </a:solidFill>
                <a:effectLst/>
                <a:latin typeface="+mn-lt"/>
                <a:ea typeface="+mn-ea"/>
                <a:cs typeface="+mn-cs"/>
              </a:rPr>
              <a:t>. If your last name is Ortega, you would enter ‘O’ for the first letter.</a:t>
            </a:r>
            <a:r>
              <a:rPr lang="en-US" sz="1200" b="0" i="0" u="none" kern="1200" dirty="0" smtClean="0">
                <a:solidFill>
                  <a:schemeClr val="tx1"/>
                </a:solidFill>
                <a:effectLst/>
                <a:latin typeface="+mn-lt"/>
                <a:ea typeface="+mn-ea"/>
                <a:cs typeface="+mn-cs"/>
              </a:rPr>
              <a:t> </a:t>
            </a:r>
            <a:r>
              <a:rPr lang="en-US" sz="1200" b="0" i="1" u="sng" kern="1200" dirty="0" smtClean="0">
                <a:solidFill>
                  <a:schemeClr val="tx1"/>
                </a:solidFill>
                <a:effectLst/>
                <a:latin typeface="+mn-lt"/>
                <a:ea typeface="+mn-ea"/>
                <a:cs typeface="+mn-cs"/>
              </a:rPr>
              <a:t>Note</a:t>
            </a:r>
            <a:r>
              <a:rPr lang="en-US" sz="1200" b="0" i="1" kern="1200" dirty="0" smtClean="0">
                <a:solidFill>
                  <a:schemeClr val="tx1"/>
                </a:solidFill>
                <a:effectLst/>
                <a:latin typeface="+mn-lt"/>
                <a:ea typeface="+mn-ea"/>
                <a:cs typeface="+mn-cs"/>
              </a:rPr>
              <a:t>: For </a:t>
            </a:r>
            <a:r>
              <a:rPr lang="en-US" sz="1200" i="1" kern="1200" dirty="0" smtClean="0">
                <a:solidFill>
                  <a:schemeClr val="tx1"/>
                </a:solidFill>
                <a:effectLst/>
                <a:latin typeface="+mn-lt"/>
                <a:ea typeface="+mn-ea"/>
                <a:cs typeface="+mn-cs"/>
              </a:rPr>
              <a:t>students with multiple last names, ask them to use the first letter of their first last name.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b="1" kern="1200" dirty="0" smtClean="0">
                <a:solidFill>
                  <a:schemeClr val="tx1"/>
                </a:solidFill>
                <a:effectLst/>
                <a:latin typeface="+mn-lt"/>
                <a:ea typeface="+mn-ea"/>
                <a:cs typeface="+mn-cs"/>
              </a:rPr>
              <a:t>Then, select your</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Birth MONTH</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b="1" kern="1200" dirty="0" smtClean="0">
                <a:solidFill>
                  <a:schemeClr val="tx1"/>
                </a:solidFill>
                <a:effectLst/>
                <a:latin typeface="+mn-lt"/>
                <a:ea typeface="+mn-ea"/>
                <a:cs typeface="+mn-cs"/>
              </a:rPr>
              <a:t>And, select your </a:t>
            </a:r>
            <a:r>
              <a:rPr lang="en-US" sz="1200" b="1" u="sng" kern="1200" dirty="0" smtClean="0">
                <a:solidFill>
                  <a:schemeClr val="tx1"/>
                </a:solidFill>
                <a:effectLst/>
                <a:latin typeface="+mn-lt"/>
                <a:ea typeface="+mn-ea"/>
                <a:cs typeface="+mn-cs"/>
              </a:rPr>
              <a:t>Birth DAY</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Take time to answer any questions.</a:t>
            </a:r>
            <a:r>
              <a:rPr lang="en-US" sz="1200" kern="1200" baseline="0" dirty="0" smtClean="0">
                <a:solidFill>
                  <a:schemeClr val="tx1"/>
                </a:solidFill>
                <a:effectLst/>
                <a:latin typeface="+mn-lt"/>
                <a:ea typeface="+mn-ea"/>
                <a:cs typeface="+mn-cs"/>
              </a:rPr>
              <a:t> </a:t>
            </a:r>
            <a:r>
              <a:rPr lang="en-US" dirty="0" smtClean="0"/>
              <a:t>These</a:t>
            </a:r>
            <a:r>
              <a:rPr lang="en-US" baseline="0" dirty="0" smtClean="0"/>
              <a:t> are required fields, so student have to complete them in order to advance to the survey questions.</a:t>
            </a:r>
            <a:endParaRPr lang="en-US" dirty="0"/>
          </a:p>
        </p:txBody>
      </p:sp>
      <p:sp>
        <p:nvSpPr>
          <p:cNvPr id="4" name="Slide Number Placeholder 3"/>
          <p:cNvSpPr>
            <a:spLocks noGrp="1"/>
          </p:cNvSpPr>
          <p:nvPr>
            <p:ph type="sldNum" sz="quarter" idx="10"/>
          </p:nvPr>
        </p:nvSpPr>
        <p:spPr/>
        <p:txBody>
          <a:bodyPr/>
          <a:lstStyle/>
          <a:p>
            <a:fld id="{B90321D7-5436-5A41-B6E7-AD3A7C158248}" type="slidenum">
              <a:rPr lang="en-US" smtClean="0"/>
              <a:t>7</a:t>
            </a:fld>
            <a:endParaRPr lang="en-US"/>
          </a:p>
        </p:txBody>
      </p:sp>
    </p:spTree>
    <p:extLst>
      <p:ext uri="{BB962C8B-B14F-4D97-AF65-F5344CB8AC3E}">
        <p14:creationId xmlns:p14="http://schemas.microsoft.com/office/powerpoint/2010/main" val="15330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INSERT</a:t>
            </a:r>
            <a:r>
              <a:rPr lang="en-US" baseline="0" dirty="0" smtClean="0">
                <a:solidFill>
                  <a:srgbClr val="FF0000"/>
                </a:solidFill>
              </a:rPr>
              <a:t> the following information into PPT (see red font) – </a:t>
            </a:r>
            <a:r>
              <a:rPr lang="en-US" dirty="0" smtClean="0">
                <a:solidFill>
                  <a:srgbClr val="FF0000"/>
                </a:solidFill>
              </a:rPr>
              <a:t>for students to enter into their Qualtrics survey:</a:t>
            </a:r>
            <a:r>
              <a:rPr lang="en-US" baseline="0" dirty="0" smtClean="0">
                <a:solidFill>
                  <a:srgbClr val="FF0000"/>
                </a:solidFill>
              </a:rPr>
              <a:t> </a:t>
            </a:r>
            <a:r>
              <a:rPr lang="en-US" b="1" dirty="0" smtClean="0">
                <a:solidFill>
                  <a:srgbClr val="FF0000"/>
                </a:solidFill>
              </a:rPr>
              <a:t>County</a:t>
            </a:r>
            <a:r>
              <a:rPr lang="en-US" b="0" dirty="0" smtClean="0">
                <a:solidFill>
                  <a:srgbClr val="FF0000"/>
                </a:solidFill>
              </a:rPr>
              <a:t>,</a:t>
            </a:r>
            <a:r>
              <a:rPr lang="en-US" dirty="0" smtClean="0">
                <a:solidFill>
                  <a:srgbClr val="FF0000"/>
                </a:solidFill>
              </a:rPr>
              <a:t> </a:t>
            </a:r>
            <a:r>
              <a:rPr lang="en-US" b="1" dirty="0" smtClean="0">
                <a:solidFill>
                  <a:srgbClr val="FF0000"/>
                </a:solidFill>
              </a:rPr>
              <a:t>School Name</a:t>
            </a:r>
            <a:r>
              <a:rPr lang="en-US" b="0" dirty="0" smtClean="0">
                <a:solidFill>
                  <a:srgbClr val="FF0000"/>
                </a:solidFill>
              </a:rPr>
              <a:t>,</a:t>
            </a:r>
            <a:r>
              <a:rPr lang="en-US" b="1" dirty="0" smtClean="0">
                <a:solidFill>
                  <a:srgbClr val="FF0000"/>
                </a:solidFill>
              </a:rPr>
              <a:t> Pre</a:t>
            </a:r>
            <a:r>
              <a:rPr lang="en-US" b="0" baseline="0" dirty="0" smtClean="0">
                <a:solidFill>
                  <a:srgbClr val="FF0000"/>
                </a:solidFill>
              </a:rPr>
              <a:t> or </a:t>
            </a:r>
            <a:r>
              <a:rPr lang="en-US" b="1" dirty="0" smtClean="0">
                <a:solidFill>
                  <a:srgbClr val="FF0000"/>
                </a:solidFill>
              </a:rPr>
              <a:t>Post</a:t>
            </a:r>
            <a:r>
              <a:rPr lang="en-US" b="0" dirty="0" smtClean="0">
                <a:solidFill>
                  <a:srgbClr val="FF0000"/>
                </a:solidFill>
              </a:rPr>
              <a:t>, and </a:t>
            </a:r>
            <a:r>
              <a:rPr lang="en-US" b="1" dirty="0" smtClean="0">
                <a:solidFill>
                  <a:srgbClr val="FF0000"/>
                </a:solidFill>
              </a:rPr>
              <a:t>Survey Topics</a:t>
            </a:r>
            <a:r>
              <a:rPr lang="en-US" dirty="0" smtClean="0">
                <a:solidFill>
                  <a:srgbClr val="FF0000"/>
                </a:solidFill>
              </a:rPr>
              <a:t> </a:t>
            </a:r>
            <a:r>
              <a:rPr lang="en-US" baseline="0" dirty="0" smtClean="0">
                <a:solidFill>
                  <a:srgbClr val="FF0000"/>
                </a:solidFill>
              </a:rPr>
              <a:t>(list the modules you want students to complete – </a:t>
            </a:r>
            <a:r>
              <a:rPr lang="en-US" dirty="0" smtClean="0">
                <a:solidFill>
                  <a:srgbClr val="FF0000"/>
                </a:solidFill>
              </a:rPr>
              <a:t>Fruit and Vegetables, Sweetened</a:t>
            </a:r>
            <a:r>
              <a:rPr lang="en-US" baseline="0" dirty="0" smtClean="0">
                <a:solidFill>
                  <a:srgbClr val="FF0000"/>
                </a:solidFill>
              </a:rPr>
              <a:t> Beverages and Water, and/or Physical Activity) </a:t>
            </a:r>
          </a:p>
          <a:p>
            <a:pPr marL="171450" lvl="0" indent="-171450">
              <a:buFont typeface="Arial" panose="020B0604020202020204" pitchFamily="34" charset="0"/>
              <a:buChar char="•"/>
            </a:pPr>
            <a:r>
              <a:rPr lang="en-US" dirty="0" smtClean="0"/>
              <a:t>These</a:t>
            </a:r>
            <a:r>
              <a:rPr lang="en-US" baseline="0" dirty="0" smtClean="0"/>
              <a:t> are required fields, so student have to complete them in order to advance to the survey questions.</a:t>
            </a:r>
          </a:p>
          <a:p>
            <a:pPr marL="0" lvl="0" indent="0">
              <a:buFont typeface="Arial" panose="020B0604020202020204" pitchFamily="34" charset="0"/>
              <a:buNone/>
            </a:pPr>
            <a:r>
              <a:rPr lang="en-US" baseline="0" dirty="0" smtClean="0"/>
              <a:t>_________________________</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Next, let’s fill in the County, School Name, Pre or Post, and Survey Topics questions. I’ll put this information into the chat (or display</a:t>
            </a:r>
            <a:r>
              <a:rPr lang="en-US" sz="1200" b="1" kern="1200" baseline="0" dirty="0" smtClean="0">
                <a:solidFill>
                  <a:schemeClr val="tx1"/>
                </a:solidFill>
                <a:effectLst/>
                <a:latin typeface="+mn-lt"/>
                <a:ea typeface="+mn-ea"/>
                <a:cs typeface="+mn-cs"/>
              </a:rPr>
              <a:t> it in PPT</a:t>
            </a:r>
            <a:r>
              <a:rPr lang="en-US" sz="1200" b="1" kern="1200" dirty="0" smtClean="0">
                <a:solidFill>
                  <a:schemeClr val="tx1"/>
                </a:solidFill>
                <a:effectLst/>
                <a:latin typeface="+mn-lt"/>
                <a:ea typeface="+mn-ea"/>
                <a:cs typeface="+mn-cs"/>
              </a:rPr>
              <a:t>), so you can enter them. Please verify that you selected the correct Survey Topics. If not, you can use the back arrow to correct your selections. </a:t>
            </a:r>
          </a:p>
          <a:p>
            <a:r>
              <a:rPr lang="en-US" sz="1200" b="0" i="1" u="sng" kern="1200" dirty="0" smtClean="0">
                <a:solidFill>
                  <a:schemeClr val="tx1"/>
                </a:solidFill>
                <a:effectLst/>
                <a:latin typeface="+mn-lt"/>
                <a:ea typeface="+mn-ea"/>
                <a:cs typeface="+mn-cs"/>
              </a:rPr>
              <a:t>Note</a:t>
            </a:r>
            <a:r>
              <a:rPr lang="en-US" sz="1200" b="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online EATS survey will only display the Survey Topics selected, so please work with students to select the correct modules.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When you see</a:t>
            </a:r>
            <a:r>
              <a:rPr lang="en-US" b="1" baseline="0" dirty="0" smtClean="0"/>
              <a:t> the correct Survey Topics</a:t>
            </a:r>
            <a:r>
              <a:rPr lang="en-US" b="1" dirty="0" smtClean="0"/>
              <a:t>, click the forward arrow to continue the survey.</a:t>
            </a:r>
            <a:r>
              <a:rPr lang="en-US" sz="1200" b="1" u="sng"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90321D7-5436-5A41-B6E7-AD3A7C158248}" type="slidenum">
              <a:rPr lang="en-US" smtClean="0"/>
              <a:t>8</a:t>
            </a:fld>
            <a:endParaRPr lang="en-US"/>
          </a:p>
        </p:txBody>
      </p:sp>
    </p:spTree>
    <p:extLst>
      <p:ext uri="{BB962C8B-B14F-4D97-AF65-F5344CB8AC3E}">
        <p14:creationId xmlns:p14="http://schemas.microsoft.com/office/powerpoint/2010/main" val="178379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For the rest of the survey, wherever you see a bubble (or circle), choose the ONE best answer for the question. Wherever you see a box (or square), choose each answer that is true for you. This is not a test, and there are no right or wrong answers. Please just respond to the questions as honestly and accurately as you can.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Now, let’s read through the first part of the survey together.</a:t>
            </a:r>
            <a:endParaRPr lang="en-US" sz="1200" kern="1200" dirty="0" smtClean="0">
              <a:solidFill>
                <a:schemeClr val="tx1"/>
              </a:solidFill>
              <a:effectLst/>
              <a:latin typeface="+mn-lt"/>
              <a:ea typeface="+mn-ea"/>
              <a:cs typeface="+mn-cs"/>
            </a:endParaRPr>
          </a:p>
          <a:p>
            <a:r>
              <a:rPr lang="en-US" sz="1200" b="0" u="sng" kern="1200" dirty="0" smtClean="0">
                <a:solidFill>
                  <a:schemeClr val="tx1"/>
                </a:solidFill>
                <a:effectLst/>
                <a:latin typeface="+mn-lt"/>
                <a:ea typeface="+mn-ea"/>
                <a:cs typeface="+mn-cs"/>
              </a:rPr>
              <a:t>Do</a:t>
            </a:r>
            <a:r>
              <a:rPr lang="en-US" sz="1200" b="0" kern="1200" dirty="0" smtClean="0">
                <a:solidFill>
                  <a:schemeClr val="tx1"/>
                </a:solidFill>
                <a:effectLst/>
                <a:latin typeface="+mn-lt"/>
                <a:ea typeface="+mn-ea"/>
                <a:cs typeface="+mn-cs"/>
              </a:rPr>
              <a:t>: Wait for students to finish each question before moving on.</a:t>
            </a:r>
          </a:p>
          <a:p>
            <a:r>
              <a:rPr lang="en-US" sz="1200" b="1" u="sng"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The next section, Student Information, is about you.</a:t>
            </a:r>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For the Pre-Survey, continue below. </a:t>
            </a:r>
          </a:p>
          <a:p>
            <a:r>
              <a:rPr lang="en-US" sz="1200" b="0" kern="1200" dirty="0" smtClean="0">
                <a:solidFill>
                  <a:schemeClr val="tx1"/>
                </a:solidFill>
                <a:effectLst/>
                <a:latin typeface="+mn-lt"/>
                <a:ea typeface="+mn-ea"/>
                <a:cs typeface="+mn-cs"/>
              </a:rPr>
              <a:t>For</a:t>
            </a:r>
            <a:r>
              <a:rPr lang="en-US" sz="1200" b="0" kern="1200" baseline="0" dirty="0" smtClean="0">
                <a:solidFill>
                  <a:schemeClr val="tx1"/>
                </a:solidFill>
                <a:effectLst/>
                <a:latin typeface="+mn-lt"/>
                <a:ea typeface="+mn-ea"/>
                <a:cs typeface="+mn-cs"/>
              </a:rPr>
              <a:t> the P</a:t>
            </a:r>
            <a:r>
              <a:rPr lang="en-US" sz="1200" b="0" kern="1200" dirty="0" smtClean="0">
                <a:solidFill>
                  <a:schemeClr val="tx1"/>
                </a:solidFill>
                <a:effectLst/>
                <a:latin typeface="+mn-lt"/>
                <a:ea typeface="+mn-ea"/>
                <a:cs typeface="+mn-cs"/>
              </a:rPr>
              <a:t>ost-Survey, SKIP</a:t>
            </a:r>
            <a:r>
              <a:rPr lang="en-US" sz="1200" b="0" kern="1200" baseline="0" dirty="0" smtClean="0">
                <a:solidFill>
                  <a:schemeClr val="tx1"/>
                </a:solidFill>
                <a:effectLst/>
                <a:latin typeface="+mn-lt"/>
                <a:ea typeface="+mn-ea"/>
                <a:cs typeface="+mn-cs"/>
              </a:rPr>
              <a:t> to the next slide</a:t>
            </a:r>
            <a:endParaRPr lang="en-US" sz="1200" kern="1200" dirty="0" smtClean="0">
              <a:solidFill>
                <a:schemeClr val="tx1"/>
              </a:solidFill>
              <a:effectLst/>
              <a:latin typeface="+mn-lt"/>
              <a:ea typeface="+mn-ea"/>
              <a:cs typeface="+mn-cs"/>
            </a:endParaRPr>
          </a:p>
          <a:p>
            <a:r>
              <a:rPr lang="en-US" sz="1200" b="0" u="sng" kern="1200" dirty="0" smtClean="0">
                <a:solidFill>
                  <a:schemeClr val="tx1"/>
                </a:solidFill>
                <a:effectLst/>
                <a:latin typeface="+mn-lt"/>
                <a:ea typeface="+mn-ea"/>
                <a:cs typeface="+mn-cs"/>
              </a:rPr>
              <a:t>_________________________</a:t>
            </a:r>
          </a:p>
          <a:p>
            <a:r>
              <a:rPr lang="en-US" sz="1200" b="0" u="sng" kern="1200" dirty="0" smtClean="0">
                <a:solidFill>
                  <a:schemeClr val="tx1"/>
                </a:solidFill>
                <a:effectLst/>
                <a:latin typeface="+mn-lt"/>
                <a:ea typeface="+mn-ea"/>
                <a:cs typeface="+mn-cs"/>
              </a:rPr>
              <a:t>For the Pre-Survey only</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Bubble in your age.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Bubble in your grade.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if class is a single grade, provide the answer)</a:t>
            </a:r>
            <a:r>
              <a:rPr lang="en-US" sz="1200" b="1" kern="1200" dirty="0" smtClean="0">
                <a:solidFill>
                  <a:schemeClr val="tx1"/>
                </a:solidFill>
                <a:effectLst/>
                <a:latin typeface="+mn-lt"/>
                <a:ea typeface="+mn-ea"/>
                <a:cs typeface="+mn-cs"/>
              </a:rPr>
              <a:t> For this class, you would bubble in ­­­___ grade.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Bubble in the gender option that best describes you. It’s ok if you don’t want to answer this question. In that case, bubble in “Prefer not to answer”.</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Next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How do you describe yourself? Choose all the boxes that best describe you. It’s ok if you don’t want to answer this question. In that case, please leave it blank.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0321D7-5436-5A41-B6E7-AD3A7C158248}" type="slidenum">
              <a:rPr lang="en-US" smtClean="0"/>
              <a:t>9</a:t>
            </a:fld>
            <a:endParaRPr lang="en-US"/>
          </a:p>
        </p:txBody>
      </p:sp>
    </p:spTree>
    <p:extLst>
      <p:ext uri="{BB962C8B-B14F-4D97-AF65-F5344CB8AC3E}">
        <p14:creationId xmlns:p14="http://schemas.microsoft.com/office/powerpoint/2010/main" val="191429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982-5C93-6F41-A6F3-C93C59BF3856}"/>
              </a:ext>
            </a:extLst>
          </p:cNvPr>
          <p:cNvSpPr>
            <a:spLocks noGrp="1"/>
          </p:cNvSpPr>
          <p:nvPr>
            <p:ph type="ctrTitle" hasCustomPrompt="1"/>
          </p:nvPr>
        </p:nvSpPr>
        <p:spPr>
          <a:xfrm>
            <a:off x="4245909" y="1815775"/>
            <a:ext cx="4457701" cy="1398073"/>
          </a:xfrm>
        </p:spPr>
        <p:txBody>
          <a:bodyPr anchor="b"/>
          <a:lstStyle>
            <a:lvl1pPr marL="0" marR="0" indent="0" algn="l" defTabSz="685800" rtl="0" eaLnBrk="1" fontAlgn="auto" latinLnBrk="0" hangingPunct="1">
              <a:lnSpc>
                <a:spcPct val="90000"/>
              </a:lnSpc>
              <a:spcBef>
                <a:spcPct val="0"/>
              </a:spcBef>
              <a:spcAft>
                <a:spcPts val="0"/>
              </a:spcAft>
              <a:buClrTx/>
              <a:buSzTx/>
              <a:buFontTx/>
              <a:buNone/>
              <a:tabLst/>
              <a:defRPr lang="en-US" b="1" smtClean="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Presentation</a:t>
            </a:r>
          </a:p>
        </p:txBody>
      </p:sp>
      <p:sp>
        <p:nvSpPr>
          <p:cNvPr id="3" name="Subtitle 2">
            <a:extLst>
              <a:ext uri="{FF2B5EF4-FFF2-40B4-BE49-F238E27FC236}">
                <a16:creationId xmlns:a16="http://schemas.microsoft.com/office/drawing/2014/main" id="{84FAF116-0BDC-E145-86DE-A48EDD8F73CC}"/>
              </a:ext>
            </a:extLst>
          </p:cNvPr>
          <p:cNvSpPr>
            <a:spLocks noGrp="1"/>
          </p:cNvSpPr>
          <p:nvPr>
            <p:ph type="subTitle" idx="1" hasCustomPrompt="1"/>
          </p:nvPr>
        </p:nvSpPr>
        <p:spPr>
          <a:xfrm>
            <a:off x="4245909" y="3254188"/>
            <a:ext cx="4457700" cy="1729762"/>
          </a:xfrm>
        </p:spPr>
        <p:txBody>
          <a:bodyPr>
            <a:normAutofit/>
          </a:bodyPr>
          <a:lstStyle>
            <a:lvl1pPr marL="0" indent="0" algn="l">
              <a:buNone/>
              <a:defRPr sz="27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Date Placeholder 4"/>
          <p:cNvSpPr txBox="1">
            <a:spLocks/>
          </p:cNvSpPr>
          <p:nvPr userDrawn="1"/>
        </p:nvSpPr>
        <p:spPr>
          <a:xfrm>
            <a:off x="850690" y="6341336"/>
            <a:ext cx="7416563" cy="365125"/>
          </a:xfrm>
          <a:prstGeom prst="rect">
            <a:avLst/>
          </a:prstGeom>
        </p:spPr>
        <p:txBody>
          <a:bodyPr/>
          <a:lstStyle>
            <a:defPPr>
              <a:defRPr lang="en-US"/>
            </a:defPPr>
            <a:lvl1pPr marL="0" algn="l" defTabSz="914400" rtl="0" eaLnBrk="1" latinLnBrk="0" hangingPunct="1">
              <a:defRPr lang="en-US" sz="1050" b="0" i="1"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0" i="0" u="none" strike="noStrike" kern="1200" baseline="0" dirty="0" smtClean="0">
                <a:solidFill>
                  <a:schemeClr val="tx1"/>
                </a:solidFill>
                <a:effectLst/>
                <a:latin typeface="+mn-lt"/>
                <a:ea typeface="+mn-ea"/>
                <a:cs typeface="+mn-cs"/>
              </a:rPr>
              <a:t> California's CalFresh Healthy Living, with funding from the United States Department of Agriculture’s Supplemental Nutrition Assistance Program – USDA SNAP, produced this material. These institutions are equal opportunity providers and employers. For important nutrition information, visit www.CalFreshHealthyLiving.org. </a:t>
            </a:r>
            <a:endParaRPr lang="en-US" sz="300" dirty="0">
              <a:solidFill>
                <a:schemeClr val="tx1"/>
              </a:solidFill>
            </a:endParaRPr>
          </a:p>
        </p:txBody>
      </p:sp>
      <p:sp>
        <p:nvSpPr>
          <p:cNvPr id="6" name="Rectangle 5"/>
          <p:cNvSpPr/>
          <p:nvPr userDrawn="1"/>
        </p:nvSpPr>
        <p:spPr>
          <a:xfrm>
            <a:off x="140043" y="2850293"/>
            <a:ext cx="3426942" cy="111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064" y="3162406"/>
            <a:ext cx="3286899" cy="391785"/>
          </a:xfrm>
          <a:prstGeom prst="rect">
            <a:avLst/>
          </a:prstGeom>
        </p:spPr>
      </p:pic>
    </p:spTree>
    <p:extLst>
      <p:ext uri="{BB962C8B-B14F-4D97-AF65-F5344CB8AC3E}">
        <p14:creationId xmlns:p14="http://schemas.microsoft.com/office/powerpoint/2010/main" val="412685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93F9DE-87FE-FB46-8860-C49CFF64C706}"/>
              </a:ext>
            </a:extLst>
          </p:cNvPr>
          <p:cNvSpPr>
            <a:spLocks noGrp="1"/>
          </p:cNvSpPr>
          <p:nvPr>
            <p:ph type="body" idx="1" hasCustomPrompt="1"/>
          </p:nvPr>
        </p:nvSpPr>
        <p:spPr>
          <a:xfrm>
            <a:off x="710513" y="3147320"/>
            <a:ext cx="7886700" cy="2519413"/>
          </a:xfrm>
        </p:spPr>
        <p:txBody>
          <a:bodyPr>
            <a:normAutofit/>
          </a:bodyPr>
          <a:lstStyle>
            <a:lvl1pPr marL="0" indent="0">
              <a:buNone/>
              <a:defRPr sz="2700" b="1">
                <a:solidFill>
                  <a:schemeClr val="tx1"/>
                </a:solidFill>
                <a:latin typeface="Arial" panose="020B0604020202020204" pitchFamily="34" charset="0"/>
                <a:cs typeface="Arial" panose="020B0604020202020204" pitchFamily="34" charset="0"/>
              </a:defRPr>
            </a:lvl1pPr>
            <a:lvl2pPr marL="600075" indent="-257175">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sz="1950">
                <a:solidFill>
                  <a:schemeClr val="tx1"/>
                </a:solidFill>
                <a:latin typeface="Arial" panose="020B0604020202020204" pitchFamily="34" charset="0"/>
                <a:cs typeface="Arial" panose="020B0604020202020204" pitchFamily="34" charset="0"/>
              </a:defRPr>
            </a:lvl4pPr>
            <a:lvl5pPr marL="1585913" indent="-214313">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Title 4">
            <a:extLst>
              <a:ext uri="{FF2B5EF4-FFF2-40B4-BE49-F238E27FC236}">
                <a16:creationId xmlns:a16="http://schemas.microsoft.com/office/drawing/2014/main" id="{39CE7B27-1794-A142-9B7B-4002F3F8BC1D}"/>
              </a:ext>
            </a:extLst>
          </p:cNvPr>
          <p:cNvSpPr>
            <a:spLocks noGrp="1"/>
          </p:cNvSpPr>
          <p:nvPr>
            <p:ph type="title"/>
          </p:nvPr>
        </p:nvSpPr>
        <p:spPr>
          <a:xfrm>
            <a:off x="710513" y="1629150"/>
            <a:ext cx="7886700" cy="1325563"/>
          </a:xfrm>
        </p:spPr>
        <p:txBody>
          <a:bodyPr/>
          <a:lstStyle>
            <a:lvl1pPr>
              <a:defRPr b="1" i="0">
                <a:solidFill>
                  <a:schemeClr val="accent1">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4"/>
          <p:cNvSpPr txBox="1">
            <a:spLocks/>
          </p:cNvSpPr>
          <p:nvPr userDrawn="1"/>
        </p:nvSpPr>
        <p:spPr>
          <a:xfrm>
            <a:off x="3550508" y="6390327"/>
            <a:ext cx="5478162" cy="365125"/>
          </a:xfrm>
          <a:prstGeom prst="rect">
            <a:avLst/>
          </a:prstGeom>
        </p:spPr>
        <p:txBody>
          <a:bodyPr/>
          <a:lstStyle>
            <a:defPPr>
              <a:defRPr lang="en-US"/>
            </a:defPPr>
            <a:lvl1pPr marL="0" algn="l" defTabSz="914400" rtl="0" eaLnBrk="1" latinLnBrk="0" hangingPunct="1">
              <a:defRPr lang="en-US" sz="1050" b="0" i="1"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i="0" u="none" strike="noStrike" kern="1200" baseline="0" dirty="0" smtClean="0">
                <a:solidFill>
                  <a:schemeClr val="tx1"/>
                </a:solidFill>
                <a:effectLst/>
                <a:latin typeface="+mn-lt"/>
                <a:ea typeface="+mn-ea"/>
                <a:cs typeface="+mn-cs"/>
              </a:rPr>
              <a:t> California's CalFresh Healthy Living, with funding from the United States Department of Agriculture’s Supplemental Nutrition Assistance Program – USDA SNAP, produced this material. These institutions are equal opportunity providers and employers. For important nutrition information, visit www.CalFreshHealthyLiving.org. </a:t>
            </a:r>
            <a:endParaRPr lang="en-US" sz="200" dirty="0">
              <a:solidFill>
                <a:schemeClr val="tx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22" y="6293709"/>
            <a:ext cx="3286899" cy="461744"/>
          </a:xfrm>
          <a:prstGeom prst="rect">
            <a:avLst/>
          </a:prstGeom>
        </p:spPr>
      </p:pic>
    </p:spTree>
    <p:extLst>
      <p:ext uri="{BB962C8B-B14F-4D97-AF65-F5344CB8AC3E}">
        <p14:creationId xmlns:p14="http://schemas.microsoft.com/office/powerpoint/2010/main" val="164194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878" y="6140886"/>
            <a:ext cx="1564871" cy="771252"/>
          </a:xfrm>
          <a:prstGeom prst="rect">
            <a:avLst/>
          </a:prstGeom>
        </p:spPr>
      </p:pic>
      <p:sp>
        <p:nvSpPr>
          <p:cNvPr id="5" name="Date Placeholder 4"/>
          <p:cNvSpPr txBox="1">
            <a:spLocks/>
          </p:cNvSpPr>
          <p:nvPr userDrawn="1"/>
        </p:nvSpPr>
        <p:spPr>
          <a:xfrm>
            <a:off x="3550508" y="6390327"/>
            <a:ext cx="5478162" cy="365125"/>
          </a:xfrm>
          <a:prstGeom prst="rect">
            <a:avLst/>
          </a:prstGeom>
        </p:spPr>
        <p:txBody>
          <a:bodyPr/>
          <a:lstStyle>
            <a:defPPr>
              <a:defRPr lang="en-US"/>
            </a:defPPr>
            <a:lvl1pPr marL="0" algn="l" defTabSz="914400" rtl="0" eaLnBrk="1" latinLnBrk="0" hangingPunct="1">
              <a:defRPr lang="en-US" sz="1050" b="0" i="1"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i="0" u="none" strike="noStrike" kern="1200" baseline="0" dirty="0" smtClean="0">
                <a:solidFill>
                  <a:schemeClr val="tx1"/>
                </a:solidFill>
                <a:effectLst/>
                <a:latin typeface="+mn-lt"/>
                <a:ea typeface="+mn-ea"/>
                <a:cs typeface="+mn-cs"/>
              </a:rPr>
              <a:t> California's CalFresh Healthy Living, with funding from the United States Department of Agriculture’s Supplemental Nutrition Assistance Program – USDA SNAP, produced this material. These institutions are equal opportunity providers and employers. For important nutrition information, visit www.CalFreshHealthyLiving.org. </a:t>
            </a:r>
            <a:endParaRPr lang="en-US" sz="200" dirty="0">
              <a:solidFill>
                <a:schemeClr val="tx1"/>
              </a:solidFill>
            </a:endParaRP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022" y="6293709"/>
            <a:ext cx="3286899" cy="461744"/>
          </a:xfrm>
          <a:prstGeom prst="rect">
            <a:avLst/>
          </a:prstGeom>
        </p:spPr>
      </p:pic>
    </p:spTree>
    <p:extLst>
      <p:ext uri="{BB962C8B-B14F-4D97-AF65-F5344CB8AC3E}">
        <p14:creationId xmlns:p14="http://schemas.microsoft.com/office/powerpoint/2010/main" val="29079346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41E5-076F-8D4B-92B4-D241805EDB88}"/>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4C3A329-70DF-0C4E-BAE2-15B913A529E2}"/>
              </a:ext>
            </a:extLst>
          </p:cNvPr>
          <p:cNvSpPr>
            <a:spLocks noGrp="1"/>
          </p:cNvSpPr>
          <p:nvPr>
            <p:ph type="dt" sz="half" idx="10"/>
          </p:nvPr>
        </p:nvSpPr>
        <p:spPr/>
        <p:txBody>
          <a:bodyPr/>
          <a:lstStyle/>
          <a:p>
            <a:fld id="{ABC8CCB9-FC1C-3E49-9D3C-F6042EA47075}" type="datetimeFigureOut">
              <a:rPr lang="en-US" smtClean="0"/>
              <a:t>12/9/2020</a:t>
            </a:fld>
            <a:endParaRPr lang="en-US"/>
          </a:p>
        </p:txBody>
      </p:sp>
    </p:spTree>
    <p:extLst>
      <p:ext uri="{BB962C8B-B14F-4D97-AF65-F5344CB8AC3E}">
        <p14:creationId xmlns:p14="http://schemas.microsoft.com/office/powerpoint/2010/main" val="237783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93F9DE-87FE-FB46-8860-C49CFF64C706}"/>
              </a:ext>
            </a:extLst>
          </p:cNvPr>
          <p:cNvSpPr>
            <a:spLocks noGrp="1"/>
          </p:cNvSpPr>
          <p:nvPr>
            <p:ph type="body" idx="1" hasCustomPrompt="1"/>
          </p:nvPr>
        </p:nvSpPr>
        <p:spPr>
          <a:xfrm>
            <a:off x="710513" y="3147322"/>
            <a:ext cx="7886700" cy="2519413"/>
          </a:xfrm>
        </p:spPr>
        <p:txBody>
          <a:bodyPr>
            <a:normAutofit/>
          </a:bodyPr>
          <a:lstStyle>
            <a:lvl1pPr marL="0" indent="0">
              <a:buNone/>
              <a:defRPr sz="2700" b="1">
                <a:solidFill>
                  <a:schemeClr val="tx1"/>
                </a:solidFill>
                <a:latin typeface="Arial" panose="020B0604020202020204" pitchFamily="34" charset="0"/>
                <a:cs typeface="Arial" panose="020B0604020202020204" pitchFamily="34" charset="0"/>
              </a:defRPr>
            </a:lvl1pPr>
            <a:lvl2pPr marL="600075" indent="-257175">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sz="1950">
                <a:solidFill>
                  <a:schemeClr val="tx1"/>
                </a:solidFill>
                <a:latin typeface="Arial" panose="020B0604020202020204" pitchFamily="34" charset="0"/>
                <a:cs typeface="Arial" panose="020B0604020202020204" pitchFamily="34" charset="0"/>
              </a:defRPr>
            </a:lvl4pPr>
            <a:lvl5pPr marL="1585913" indent="-214313">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Title 4">
            <a:extLst>
              <a:ext uri="{FF2B5EF4-FFF2-40B4-BE49-F238E27FC236}">
                <a16:creationId xmlns:a16="http://schemas.microsoft.com/office/drawing/2014/main" id="{39CE7B27-1794-A142-9B7B-4002F3F8BC1D}"/>
              </a:ext>
            </a:extLst>
          </p:cNvPr>
          <p:cNvSpPr>
            <a:spLocks noGrp="1"/>
          </p:cNvSpPr>
          <p:nvPr>
            <p:ph type="title"/>
          </p:nvPr>
        </p:nvSpPr>
        <p:spPr>
          <a:xfrm>
            <a:off x="710513" y="1629152"/>
            <a:ext cx="7886700" cy="1325563"/>
          </a:xfrm>
        </p:spPr>
        <p:txBody>
          <a:bodyPr/>
          <a:lstStyle>
            <a:lvl1pPr>
              <a:defRPr b="1" i="0">
                <a:solidFill>
                  <a:schemeClr val="accent1">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878" y="6140886"/>
            <a:ext cx="1564871" cy="771252"/>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022" y="6293709"/>
            <a:ext cx="3286899" cy="461744"/>
          </a:xfrm>
          <a:prstGeom prst="rect">
            <a:avLst/>
          </a:prstGeom>
        </p:spPr>
      </p:pic>
      <p:sp>
        <p:nvSpPr>
          <p:cNvPr id="8" name="Date Placeholder 4"/>
          <p:cNvSpPr txBox="1">
            <a:spLocks/>
          </p:cNvSpPr>
          <p:nvPr userDrawn="1"/>
        </p:nvSpPr>
        <p:spPr>
          <a:xfrm>
            <a:off x="3550508" y="6390327"/>
            <a:ext cx="5478162" cy="365125"/>
          </a:xfrm>
          <a:prstGeom prst="rect">
            <a:avLst/>
          </a:prstGeom>
        </p:spPr>
        <p:txBody>
          <a:bodyPr/>
          <a:lstStyle>
            <a:defPPr>
              <a:defRPr lang="en-US"/>
            </a:defPPr>
            <a:lvl1pPr marL="0" algn="l" defTabSz="914400" rtl="0" eaLnBrk="1" latinLnBrk="0" hangingPunct="1">
              <a:defRPr lang="en-US" sz="1050" b="0" i="1"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i="0" u="none" strike="noStrike" kern="1200" baseline="0" dirty="0" smtClean="0">
                <a:solidFill>
                  <a:schemeClr val="tx1"/>
                </a:solidFill>
                <a:effectLst/>
                <a:latin typeface="+mn-lt"/>
                <a:ea typeface="+mn-ea"/>
                <a:cs typeface="+mn-cs"/>
              </a:rPr>
              <a:t> California's CalFresh Healthy Living, with funding from the United States Department of Agriculture’s Supplemental Nutrition Assistance Program – USDA SNAP, produced this material. These institutions are equal opportunity providers and employers. For important nutrition information, visit www.CalFreshHealthyLiving.org. </a:t>
            </a:r>
            <a:endParaRPr lang="en-US" sz="200" dirty="0">
              <a:solidFill>
                <a:schemeClr val="tx1"/>
              </a:solidFill>
            </a:endParaRPr>
          </a:p>
        </p:txBody>
      </p:sp>
    </p:spTree>
    <p:extLst>
      <p:ext uri="{BB962C8B-B14F-4D97-AF65-F5344CB8AC3E}">
        <p14:creationId xmlns:p14="http://schemas.microsoft.com/office/powerpoint/2010/main" val="31928335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41E5-076F-8D4B-92B4-D241805ED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3A329-70DF-0C4E-BAE2-15B913A529E2}"/>
              </a:ext>
            </a:extLst>
          </p:cNvPr>
          <p:cNvSpPr>
            <a:spLocks noGrp="1"/>
          </p:cNvSpPr>
          <p:nvPr>
            <p:ph type="dt" sz="half" idx="10"/>
          </p:nvPr>
        </p:nvSpPr>
        <p:spPr/>
        <p:txBody>
          <a:bodyPr/>
          <a:lstStyle/>
          <a:p>
            <a:fld id="{ABC8CCB9-FC1C-3E49-9D3C-F6042EA47075}" type="datetimeFigureOut">
              <a:rPr lang="en-US" smtClean="0"/>
              <a:t>12/9/2020</a:t>
            </a:fld>
            <a:endParaRPr lang="en-US"/>
          </a:p>
        </p:txBody>
      </p:sp>
    </p:spTree>
    <p:extLst>
      <p:ext uri="{BB962C8B-B14F-4D97-AF65-F5344CB8AC3E}">
        <p14:creationId xmlns:p14="http://schemas.microsoft.com/office/powerpoint/2010/main" val="1622185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71E6-C873-FA46-97EE-2A2A7155EB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361A97D-9240-514F-85B0-576EB466ED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A8A85-CFA3-0F4E-A04E-4B2A4511E7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8CCB9-FC1C-3E49-9D3C-F6042EA47075}" type="datetimeFigureOut">
              <a:rPr lang="en-US" smtClean="0"/>
              <a:t>12/9/2020</a:t>
            </a:fld>
            <a:endParaRPr lang="en-US"/>
          </a:p>
        </p:txBody>
      </p:sp>
      <p:sp>
        <p:nvSpPr>
          <p:cNvPr id="6" name="Slide Number Placeholder 5">
            <a:extLst>
              <a:ext uri="{FF2B5EF4-FFF2-40B4-BE49-F238E27FC236}">
                <a16:creationId xmlns:a16="http://schemas.microsoft.com/office/drawing/2014/main" id="{17A61676-7907-3A4D-ACB8-0C80DF594C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27FF5B-B4D1-8C47-8957-E736B2595268}" type="slidenum">
              <a:rPr lang="en-US" smtClean="0"/>
              <a:t>‹#›</a:t>
            </a:fld>
            <a:endParaRPr lang="en-US"/>
          </a:p>
        </p:txBody>
      </p:sp>
    </p:spTree>
    <p:extLst>
      <p:ext uri="{BB962C8B-B14F-4D97-AF65-F5344CB8AC3E}">
        <p14:creationId xmlns:p14="http://schemas.microsoft.com/office/powerpoint/2010/main" val="1327734422"/>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90" r:id="rId3"/>
    <p:sldLayoutId id="2147483693" r:id="rId4"/>
    <p:sldLayoutId id="2147483664" r:id="rId5"/>
    <p:sldLayoutId id="214748366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cdavis.co1.qualtrics.com/jfe/form/SV_eVef53hbEYi3kU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180115" y="1491916"/>
            <a:ext cx="4766384" cy="3080084"/>
          </a:xfrm>
        </p:spPr>
        <p:txBody>
          <a:bodyPr>
            <a:normAutofit fontScale="90000"/>
          </a:bodyPr>
          <a:lstStyle/>
          <a:p>
            <a:pPr algn="ctr"/>
            <a:r>
              <a:rPr lang="en-US" sz="5300" dirty="0" smtClean="0"/>
              <a:t>EATS for Middle and High School</a:t>
            </a:r>
            <a:r>
              <a:rPr lang="en-US" dirty="0" smtClean="0"/>
              <a:t/>
            </a:r>
            <a:br>
              <a:rPr lang="en-US" dirty="0" smtClean="0"/>
            </a:br>
            <a:r>
              <a:rPr lang="en-US" dirty="0" smtClean="0"/>
              <a:t/>
            </a:r>
            <a:br>
              <a:rPr lang="en-US" dirty="0" smtClean="0"/>
            </a:br>
            <a:r>
              <a:rPr lang="en-US" sz="2700" dirty="0" smtClean="0">
                <a:solidFill>
                  <a:srgbClr val="FF0000"/>
                </a:solidFill>
              </a:rPr>
              <a:t>Nutrition Educator</a:t>
            </a:r>
            <a:r>
              <a:rPr lang="en-US" dirty="0" smtClean="0"/>
              <a:t/>
            </a:r>
            <a:br>
              <a:rPr lang="en-US" dirty="0" smtClean="0"/>
            </a:br>
            <a:endParaRPr lang="en-US" sz="2700" b="0" dirty="0"/>
          </a:p>
        </p:txBody>
      </p:sp>
    </p:spTree>
    <p:extLst>
      <p:ext uri="{BB962C8B-B14F-4D97-AF65-F5344CB8AC3E}">
        <p14:creationId xmlns:p14="http://schemas.microsoft.com/office/powerpoint/2010/main" val="338402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Student Information</a:t>
            </a:r>
            <a:endParaRPr lang="en-US" sz="3200" dirty="0"/>
          </a:p>
        </p:txBody>
      </p:sp>
      <p:pic>
        <p:nvPicPr>
          <p:cNvPr id="4" name="Picture 3"/>
          <p:cNvPicPr>
            <a:picLocks noChangeAspect="1"/>
          </p:cNvPicPr>
          <p:nvPr/>
        </p:nvPicPr>
        <p:blipFill>
          <a:blip r:embed="rId3"/>
          <a:stretch>
            <a:fillRect/>
          </a:stretch>
        </p:blipFill>
        <p:spPr>
          <a:xfrm>
            <a:off x="390429" y="2699660"/>
            <a:ext cx="8316104" cy="3418115"/>
          </a:xfrm>
          <a:prstGeom prst="rect">
            <a:avLst/>
          </a:prstGeom>
        </p:spPr>
      </p:pic>
      <p:pic>
        <p:nvPicPr>
          <p:cNvPr id="5" name="Picture 4"/>
          <p:cNvPicPr>
            <a:picLocks noChangeAspect="1"/>
          </p:cNvPicPr>
          <p:nvPr/>
        </p:nvPicPr>
        <p:blipFill>
          <a:blip r:embed="rId4"/>
          <a:stretch>
            <a:fillRect/>
          </a:stretch>
        </p:blipFill>
        <p:spPr>
          <a:xfrm>
            <a:off x="406977" y="1572988"/>
            <a:ext cx="2800350" cy="990600"/>
          </a:xfrm>
          <a:prstGeom prst="rect">
            <a:avLst/>
          </a:prstGeom>
        </p:spPr>
      </p:pic>
    </p:spTree>
    <p:extLst>
      <p:ext uri="{BB962C8B-B14F-4D97-AF65-F5344CB8AC3E}">
        <p14:creationId xmlns:p14="http://schemas.microsoft.com/office/powerpoint/2010/main" val="164870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969" y="2617776"/>
            <a:ext cx="3825660" cy="2767026"/>
          </a:xfrm>
        </p:spPr>
        <p:txBody>
          <a:bodyPr>
            <a:normAutofit lnSpcReduction="10000"/>
          </a:bodyPr>
          <a:lstStyle/>
          <a:p>
            <a:pPr marL="457200" indent="-457200">
              <a:buFont typeface="Arial" panose="020B0604020202020204" pitchFamily="34" charset="0"/>
              <a:buChar char="•"/>
            </a:pPr>
            <a:r>
              <a:rPr lang="en-US" sz="2400" b="0" i="1" dirty="0" smtClean="0"/>
              <a:t>School</a:t>
            </a:r>
            <a:r>
              <a:rPr lang="en-US" sz="2400" b="0" i="1" dirty="0"/>
              <a:t>?</a:t>
            </a:r>
            <a:endParaRPr lang="en-US" sz="2400" b="0" dirty="0"/>
          </a:p>
          <a:p>
            <a:pPr marL="457200" lvl="0" indent="-457200">
              <a:buFont typeface="Arial" panose="020B0604020202020204" pitchFamily="34" charset="0"/>
              <a:buChar char="•"/>
            </a:pPr>
            <a:r>
              <a:rPr lang="en-US" sz="2400" b="0" i="1" dirty="0"/>
              <a:t>Home?</a:t>
            </a:r>
            <a:endParaRPr lang="en-US" sz="2400" b="0" dirty="0"/>
          </a:p>
          <a:p>
            <a:pPr marL="457200" lvl="0" indent="-457200">
              <a:buFont typeface="Arial" panose="020B0604020202020204" pitchFamily="34" charset="0"/>
              <a:buChar char="•"/>
            </a:pPr>
            <a:r>
              <a:rPr lang="en-US" sz="2400" b="0" i="1" dirty="0"/>
              <a:t>At a friend’s or relative’s house?</a:t>
            </a:r>
            <a:endParaRPr lang="en-US" sz="2400" b="0" dirty="0"/>
          </a:p>
          <a:p>
            <a:pPr marL="457200" lvl="0" indent="-457200">
              <a:buFont typeface="Arial" panose="020B0604020202020204" pitchFamily="34" charset="0"/>
              <a:buChar char="•"/>
            </a:pPr>
            <a:r>
              <a:rPr lang="en-US" sz="2400" b="0" i="1" dirty="0"/>
              <a:t>A fast food restaurant?</a:t>
            </a:r>
            <a:endParaRPr lang="en-US" sz="2400" b="0" dirty="0"/>
          </a:p>
          <a:p>
            <a:pPr marL="457200" lvl="0" indent="-457200">
              <a:buFont typeface="Arial" panose="020B0604020202020204" pitchFamily="34" charset="0"/>
              <a:buChar char="•"/>
            </a:pPr>
            <a:r>
              <a:rPr lang="en-US" sz="2400" b="0" i="1" dirty="0"/>
              <a:t>Another restaurant?</a:t>
            </a:r>
            <a:endParaRPr lang="en-US" sz="2400" b="0" dirty="0"/>
          </a:p>
          <a:p>
            <a:pPr marL="457200" lvl="0" indent="-457200">
              <a:buFont typeface="Arial" panose="020B0604020202020204" pitchFamily="34" charset="0"/>
              <a:buChar char="•"/>
            </a:pPr>
            <a:r>
              <a:rPr lang="en-US" sz="2400" b="0" i="1" dirty="0"/>
              <a:t>Somewhere else?</a:t>
            </a:r>
            <a:endParaRPr lang="en-US" sz="2400" b="0" dirty="0"/>
          </a:p>
          <a:p>
            <a:endParaRPr lang="en-US" sz="2400" b="0" dirty="0" smtClean="0">
              <a:solidFill>
                <a:srgbClr val="FF0000"/>
              </a:solidFill>
            </a:endParaRPr>
          </a:p>
        </p:txBody>
      </p:sp>
      <p:sp>
        <p:nvSpPr>
          <p:cNvPr id="3" name="Title 2"/>
          <p:cNvSpPr>
            <a:spLocks noGrp="1"/>
          </p:cNvSpPr>
          <p:nvPr>
            <p:ph type="title"/>
          </p:nvPr>
        </p:nvSpPr>
        <p:spPr>
          <a:xfrm>
            <a:off x="584053" y="956252"/>
            <a:ext cx="8046599" cy="960543"/>
          </a:xfrm>
        </p:spPr>
        <p:txBody>
          <a:bodyPr>
            <a:normAutofit/>
          </a:bodyPr>
          <a:lstStyle/>
          <a:p>
            <a:pPr algn="ctr"/>
            <a:r>
              <a:rPr lang="en-US" sz="3200" dirty="0" smtClean="0"/>
              <a:t>What Did You Eat/Drink Yesterday?</a:t>
            </a:r>
            <a:endParaRPr lang="en-US" sz="3200" dirty="0"/>
          </a:p>
        </p:txBody>
      </p:sp>
      <p:sp>
        <p:nvSpPr>
          <p:cNvPr id="4" name="Text Placeholder 1"/>
          <p:cNvSpPr txBox="1">
            <a:spLocks/>
          </p:cNvSpPr>
          <p:nvPr/>
        </p:nvSpPr>
        <p:spPr>
          <a:xfrm>
            <a:off x="5245768" y="2617778"/>
            <a:ext cx="3737811" cy="2113882"/>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700" b="1"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1243013" indent="-214313"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4pPr>
            <a:lvl5pPr marL="1585913" indent="-214313"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400" b="0" i="1" dirty="0" smtClean="0"/>
              <a:t>Breakfast?</a:t>
            </a:r>
            <a:endParaRPr lang="en-US" sz="2400" b="0" dirty="0" smtClean="0"/>
          </a:p>
          <a:p>
            <a:pPr marL="457200" indent="-457200">
              <a:buFont typeface="Arial" panose="020B0604020202020204" pitchFamily="34" charset="0"/>
              <a:buChar char="•"/>
            </a:pPr>
            <a:r>
              <a:rPr lang="en-US" sz="2400" b="0" i="1" dirty="0" smtClean="0"/>
              <a:t>Morning snack?</a:t>
            </a:r>
            <a:endParaRPr lang="en-US" sz="2400" b="0" dirty="0" smtClean="0"/>
          </a:p>
          <a:p>
            <a:pPr marL="457200" indent="-457200">
              <a:buFont typeface="Arial" panose="020B0604020202020204" pitchFamily="34" charset="0"/>
              <a:buChar char="•"/>
            </a:pPr>
            <a:r>
              <a:rPr lang="en-US" sz="2400" b="0" i="1" dirty="0" smtClean="0"/>
              <a:t>Lunch?</a:t>
            </a:r>
            <a:endParaRPr lang="en-US" sz="2400" b="0" dirty="0" smtClean="0"/>
          </a:p>
          <a:p>
            <a:pPr marL="457200" indent="-457200">
              <a:buFont typeface="Arial" panose="020B0604020202020204" pitchFamily="34" charset="0"/>
              <a:buChar char="•"/>
            </a:pPr>
            <a:r>
              <a:rPr lang="en-US" sz="2400" b="0" i="1" dirty="0" smtClean="0"/>
              <a:t>Afternoon snack?</a:t>
            </a:r>
            <a:endParaRPr lang="en-US" sz="2400" b="0" dirty="0" smtClean="0"/>
          </a:p>
          <a:p>
            <a:pPr marL="457200" indent="-457200">
              <a:buFont typeface="Arial" panose="020B0604020202020204" pitchFamily="34" charset="0"/>
              <a:buChar char="•"/>
            </a:pPr>
            <a:r>
              <a:rPr lang="en-US" sz="2400" b="0" i="1" dirty="0" smtClean="0"/>
              <a:t>Dinner?</a:t>
            </a:r>
            <a:endParaRPr lang="en-US" sz="2400" b="0" dirty="0" smtClean="0"/>
          </a:p>
          <a:p>
            <a:endParaRPr lang="en-US" sz="2400" b="0" dirty="0" smtClean="0">
              <a:solidFill>
                <a:srgbClr val="FF0000"/>
              </a:solidFill>
            </a:endParaRPr>
          </a:p>
        </p:txBody>
      </p:sp>
      <p:sp>
        <p:nvSpPr>
          <p:cNvPr id="5" name="Text Placeholder 1"/>
          <p:cNvSpPr txBox="1">
            <a:spLocks/>
          </p:cNvSpPr>
          <p:nvPr/>
        </p:nvSpPr>
        <p:spPr>
          <a:xfrm>
            <a:off x="368968" y="1951792"/>
            <a:ext cx="8486273" cy="52938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700" b="1"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1243013" indent="-214313"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4pPr>
            <a:lvl5pPr marL="1585913" indent="-214313"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800" u="sng" dirty="0" smtClean="0"/>
              <a:t>Yesterday</a:t>
            </a:r>
            <a:r>
              <a:rPr lang="en-US" sz="2800" dirty="0" smtClean="0"/>
              <a:t>: </a:t>
            </a:r>
            <a:r>
              <a:rPr lang="en-US" sz="2800" b="0" dirty="0" smtClean="0">
                <a:solidFill>
                  <a:srgbClr val="FF0000"/>
                </a:solidFill>
              </a:rPr>
              <a:t>INSERT day of the week / date</a:t>
            </a:r>
          </a:p>
        </p:txBody>
      </p:sp>
      <p:sp>
        <p:nvSpPr>
          <p:cNvPr id="6" name="TextBox 5"/>
          <p:cNvSpPr txBox="1"/>
          <p:nvPr/>
        </p:nvSpPr>
        <p:spPr>
          <a:xfrm>
            <a:off x="368968" y="5384802"/>
            <a:ext cx="8486273" cy="830997"/>
          </a:xfrm>
          <a:prstGeom prst="rect">
            <a:avLst/>
          </a:prstGeom>
          <a:noFill/>
        </p:spPr>
        <p:txBody>
          <a:bodyPr wrap="square" rtlCol="0">
            <a:spAutoFit/>
          </a:bodyPr>
          <a:lstStyle/>
          <a:p>
            <a:r>
              <a:rPr lang="en-US" sz="2400" dirty="0" smtClean="0"/>
              <a:t>School Breakfast: </a:t>
            </a:r>
            <a:r>
              <a:rPr lang="en-US" sz="2400" dirty="0" smtClean="0">
                <a:solidFill>
                  <a:srgbClr val="FF0000"/>
                </a:solidFill>
              </a:rPr>
              <a:t>ADD relevant menu items</a:t>
            </a:r>
          </a:p>
          <a:p>
            <a:r>
              <a:rPr lang="en-US" sz="2400" dirty="0" smtClean="0"/>
              <a:t>School Lunch: </a:t>
            </a:r>
            <a:r>
              <a:rPr lang="en-US" sz="2400" dirty="0" smtClean="0">
                <a:solidFill>
                  <a:srgbClr val="FF0000"/>
                </a:solidFill>
              </a:rPr>
              <a:t>ADD relevant menu items</a:t>
            </a:r>
            <a:endParaRPr lang="en-US" sz="2400" dirty="0">
              <a:solidFill>
                <a:srgbClr val="FF0000"/>
              </a:solidFill>
            </a:endParaRPr>
          </a:p>
        </p:txBody>
      </p:sp>
    </p:spTree>
    <p:extLst>
      <p:ext uri="{BB962C8B-B14F-4D97-AF65-F5344CB8AC3E}">
        <p14:creationId xmlns:p14="http://schemas.microsoft.com/office/powerpoint/2010/main" val="2227813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Fruit and Vegetables Module</a:t>
            </a:r>
            <a:endParaRPr lang="en-US" sz="3200" dirty="0"/>
          </a:p>
        </p:txBody>
      </p:sp>
      <p:pic>
        <p:nvPicPr>
          <p:cNvPr id="4" name="Picture 3"/>
          <p:cNvPicPr>
            <a:picLocks noChangeAspect="1"/>
          </p:cNvPicPr>
          <p:nvPr/>
        </p:nvPicPr>
        <p:blipFill>
          <a:blip r:embed="rId3"/>
          <a:stretch>
            <a:fillRect/>
          </a:stretch>
        </p:blipFill>
        <p:spPr>
          <a:xfrm>
            <a:off x="928231" y="1604961"/>
            <a:ext cx="7205326" cy="4534582"/>
          </a:xfrm>
          <a:prstGeom prst="rect">
            <a:avLst/>
          </a:prstGeom>
        </p:spPr>
      </p:pic>
    </p:spTree>
    <p:extLst>
      <p:ext uri="{BB962C8B-B14F-4D97-AF65-F5344CB8AC3E}">
        <p14:creationId xmlns:p14="http://schemas.microsoft.com/office/powerpoint/2010/main" val="1989202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Sweetened Beverages and Water Module</a:t>
            </a:r>
            <a:endParaRPr lang="en-US" sz="3200" dirty="0"/>
          </a:p>
        </p:txBody>
      </p:sp>
      <p:pic>
        <p:nvPicPr>
          <p:cNvPr id="2" name="Picture 1"/>
          <p:cNvPicPr>
            <a:picLocks noChangeAspect="1"/>
          </p:cNvPicPr>
          <p:nvPr/>
        </p:nvPicPr>
        <p:blipFill>
          <a:blip r:embed="rId3"/>
          <a:stretch>
            <a:fillRect/>
          </a:stretch>
        </p:blipFill>
        <p:spPr>
          <a:xfrm>
            <a:off x="1828119" y="1732870"/>
            <a:ext cx="6010275" cy="4428444"/>
          </a:xfrm>
          <a:prstGeom prst="rect">
            <a:avLst/>
          </a:prstGeom>
        </p:spPr>
      </p:pic>
    </p:spTree>
    <p:extLst>
      <p:ext uri="{BB962C8B-B14F-4D97-AF65-F5344CB8AC3E}">
        <p14:creationId xmlns:p14="http://schemas.microsoft.com/office/powerpoint/2010/main" val="3214352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969" y="956252"/>
            <a:ext cx="8261684" cy="960543"/>
          </a:xfrm>
        </p:spPr>
        <p:txBody>
          <a:bodyPr>
            <a:normAutofit fontScale="90000"/>
          </a:bodyPr>
          <a:lstStyle/>
          <a:p>
            <a:pPr algn="ctr"/>
            <a:r>
              <a:rPr lang="en-US" sz="3200" dirty="0" smtClean="0"/>
              <a:t>When Were You Physical Activity Last Week?</a:t>
            </a:r>
            <a:endParaRPr lang="en-US" sz="3200" dirty="0"/>
          </a:p>
        </p:txBody>
      </p:sp>
      <p:sp>
        <p:nvSpPr>
          <p:cNvPr id="4" name="Text Placeholder 1"/>
          <p:cNvSpPr txBox="1">
            <a:spLocks/>
          </p:cNvSpPr>
          <p:nvPr/>
        </p:nvSpPr>
        <p:spPr>
          <a:xfrm>
            <a:off x="368968" y="2686074"/>
            <a:ext cx="8261684" cy="275678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700" b="1"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1243013" indent="-214313"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4pPr>
            <a:lvl5pPr marL="1585913" indent="-214313"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800" b="0" i="1" dirty="0" smtClean="0"/>
              <a:t>Days </a:t>
            </a:r>
            <a:r>
              <a:rPr lang="en-US" sz="2800" b="0" i="1" dirty="0"/>
              <a:t>active for 60+ </a:t>
            </a:r>
            <a:r>
              <a:rPr lang="en-US" sz="2800" b="0" i="1" dirty="0" err="1"/>
              <a:t>mins</a:t>
            </a:r>
            <a:r>
              <a:rPr lang="en-US" sz="2800" b="0" i="1" dirty="0"/>
              <a:t>? (e.g. heart beating fast and breathing hard) Home? School? Park? Sports practice/activity classes?</a:t>
            </a:r>
            <a:endParaRPr lang="en-US" sz="2800" b="0" dirty="0">
              <a:solidFill>
                <a:srgbClr val="FF0000"/>
              </a:solidFill>
            </a:endParaRPr>
          </a:p>
          <a:p>
            <a:pPr marL="457200" lvl="0" indent="-457200">
              <a:buFont typeface="Arial" panose="020B0604020202020204" pitchFamily="34" charset="0"/>
              <a:buChar char="•"/>
            </a:pPr>
            <a:r>
              <a:rPr lang="en-US" sz="2800" b="0" i="1" dirty="0" smtClean="0"/>
              <a:t>Days with PE </a:t>
            </a:r>
            <a:r>
              <a:rPr lang="en-US" sz="2800" b="0" i="1" dirty="0"/>
              <a:t>or school team </a:t>
            </a:r>
            <a:r>
              <a:rPr lang="en-US" sz="2800" b="0" i="1" dirty="0" smtClean="0"/>
              <a:t>sports?</a:t>
            </a:r>
            <a:endParaRPr lang="en-US" sz="2800" b="0" dirty="0"/>
          </a:p>
          <a:p>
            <a:pPr marL="457200" lvl="0" indent="-457200">
              <a:buFont typeface="Arial" panose="020B0604020202020204" pitchFamily="34" charset="0"/>
              <a:buChar char="•"/>
            </a:pPr>
            <a:r>
              <a:rPr lang="en-US" sz="2800" b="0" i="1" dirty="0" smtClean="0"/>
              <a:t>PE </a:t>
            </a:r>
            <a:r>
              <a:rPr lang="en-US" sz="2800" b="0" i="1" dirty="0"/>
              <a:t>or school team </a:t>
            </a:r>
            <a:r>
              <a:rPr lang="en-US" sz="2800" b="0" i="1" dirty="0" smtClean="0"/>
              <a:t>sport activities?</a:t>
            </a:r>
            <a:endParaRPr lang="en-US" sz="2800" b="0" dirty="0"/>
          </a:p>
        </p:txBody>
      </p:sp>
      <p:sp>
        <p:nvSpPr>
          <p:cNvPr id="5" name="Text Placeholder 1"/>
          <p:cNvSpPr txBox="1">
            <a:spLocks/>
          </p:cNvSpPr>
          <p:nvPr/>
        </p:nvSpPr>
        <p:spPr>
          <a:xfrm>
            <a:off x="368968" y="1951792"/>
            <a:ext cx="8486273" cy="52938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700" b="1"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900113" indent="-21431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1243013" indent="-214313"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4pPr>
            <a:lvl5pPr marL="1585913" indent="-214313"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800" u="sng" dirty="0" smtClean="0"/>
              <a:t>Last Week</a:t>
            </a:r>
            <a:r>
              <a:rPr lang="en-US" sz="2800" dirty="0" smtClean="0"/>
              <a:t>: </a:t>
            </a:r>
            <a:r>
              <a:rPr lang="en-US" sz="2800" b="0" dirty="0" smtClean="0">
                <a:solidFill>
                  <a:srgbClr val="FF0000"/>
                </a:solidFill>
              </a:rPr>
              <a:t>INSERT last 7 days / date range</a:t>
            </a:r>
          </a:p>
        </p:txBody>
      </p:sp>
    </p:spTree>
    <p:extLst>
      <p:ext uri="{BB962C8B-B14F-4D97-AF65-F5344CB8AC3E}">
        <p14:creationId xmlns:p14="http://schemas.microsoft.com/office/powerpoint/2010/main" val="1927132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a:t>
            </a:r>
            <a:r>
              <a:rPr lang="en-US" sz="3200" dirty="0" smtClean="0"/>
              <a:t>Physical Activity Module</a:t>
            </a:r>
            <a:endParaRPr lang="en-US" sz="3200" dirty="0"/>
          </a:p>
        </p:txBody>
      </p:sp>
      <p:pic>
        <p:nvPicPr>
          <p:cNvPr id="2" name="Picture 1"/>
          <p:cNvPicPr>
            <a:picLocks noChangeAspect="1"/>
          </p:cNvPicPr>
          <p:nvPr/>
        </p:nvPicPr>
        <p:blipFill>
          <a:blip r:embed="rId3"/>
          <a:stretch>
            <a:fillRect/>
          </a:stretch>
        </p:blipFill>
        <p:spPr>
          <a:xfrm>
            <a:off x="1561752" y="1497965"/>
            <a:ext cx="5922963" cy="4708808"/>
          </a:xfrm>
          <a:prstGeom prst="rect">
            <a:avLst/>
          </a:prstGeom>
        </p:spPr>
      </p:pic>
    </p:spTree>
    <p:extLst>
      <p:ext uri="{BB962C8B-B14F-4D97-AF65-F5344CB8AC3E}">
        <p14:creationId xmlns:p14="http://schemas.microsoft.com/office/powerpoint/2010/main" val="424043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840" y="1828800"/>
            <a:ext cx="7599680" cy="3046988"/>
          </a:xfrm>
          <a:prstGeom prst="rect">
            <a:avLst/>
          </a:prstGeom>
        </p:spPr>
        <p:txBody>
          <a:bodyPr wrap="square">
            <a:spAutoFit/>
          </a:bodyPr>
          <a:lstStyle/>
          <a:p>
            <a:pPr algn="ctr"/>
            <a:r>
              <a:rPr lang="en-US" sz="3200" b="1" dirty="0"/>
              <a:t>This is the end of the survey.</a:t>
            </a:r>
            <a:r>
              <a:rPr lang="en-US" sz="3200" dirty="0"/>
              <a:t> </a:t>
            </a:r>
            <a:endParaRPr lang="en-US" sz="3200" dirty="0" smtClean="0"/>
          </a:p>
          <a:p>
            <a:pPr algn="ctr"/>
            <a:endParaRPr lang="en-US" sz="3200" i="1" dirty="0"/>
          </a:p>
          <a:p>
            <a:pPr algn="ctr"/>
            <a:r>
              <a:rPr lang="en-US" sz="3200" i="1" dirty="0" smtClean="0"/>
              <a:t>Please </a:t>
            </a:r>
            <a:r>
              <a:rPr lang="en-US" sz="3200" i="1" dirty="0"/>
              <a:t>click the </a:t>
            </a:r>
            <a:r>
              <a:rPr lang="en-US" sz="3200" i="1" u="sng" dirty="0"/>
              <a:t>forward arrow</a:t>
            </a:r>
            <a:r>
              <a:rPr lang="en-US" sz="3200" i="1" dirty="0"/>
              <a:t> to submit your survey.</a:t>
            </a:r>
            <a:r>
              <a:rPr lang="en-US" sz="3200" dirty="0"/>
              <a:t> </a:t>
            </a:r>
            <a:endParaRPr lang="en-US" sz="3200" dirty="0" smtClean="0"/>
          </a:p>
          <a:p>
            <a:pPr algn="ctr"/>
            <a:endParaRPr lang="en-US" sz="3200" b="1" dirty="0"/>
          </a:p>
          <a:p>
            <a:pPr algn="ctr"/>
            <a:r>
              <a:rPr lang="en-US" sz="3200" b="1" dirty="0" smtClean="0"/>
              <a:t>Thank </a:t>
            </a:r>
            <a:r>
              <a:rPr lang="en-US" sz="3200" b="1" dirty="0"/>
              <a:t>you for participating!</a:t>
            </a:r>
            <a:endParaRPr lang="en-US" sz="3200" dirty="0"/>
          </a:p>
        </p:txBody>
      </p:sp>
    </p:spTree>
    <p:extLst>
      <p:ext uri="{BB962C8B-B14F-4D97-AF65-F5344CB8AC3E}">
        <p14:creationId xmlns:p14="http://schemas.microsoft.com/office/powerpoint/2010/main" val="3590400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84053" y="2376544"/>
            <a:ext cx="4240866" cy="2519413"/>
          </a:xfrm>
        </p:spPr>
        <p:txBody>
          <a:bodyPr>
            <a:normAutofit/>
          </a:bodyPr>
          <a:lstStyle/>
          <a:p>
            <a:pPr marL="514350" indent="-514350">
              <a:buAutoNum type="arabicPeriod"/>
            </a:pPr>
            <a:r>
              <a:rPr lang="en-US" sz="2400" dirty="0" smtClean="0"/>
              <a:t>One mic</a:t>
            </a:r>
          </a:p>
          <a:p>
            <a:pPr marL="514350" indent="-514350">
              <a:buAutoNum type="arabicPeriod"/>
            </a:pPr>
            <a:r>
              <a:rPr lang="en-US" sz="2400" dirty="0" smtClean="0"/>
              <a:t>Make good choices</a:t>
            </a:r>
          </a:p>
          <a:p>
            <a:pPr marL="514350" indent="-514350">
              <a:buAutoNum type="arabicPeriod"/>
            </a:pPr>
            <a:r>
              <a:rPr lang="en-US" sz="2400" dirty="0" smtClean="0"/>
              <a:t>Take care</a:t>
            </a:r>
          </a:p>
          <a:p>
            <a:pPr marL="514350" indent="-514350">
              <a:buAutoNum type="arabicPeriod"/>
            </a:pPr>
            <a:r>
              <a:rPr lang="en-US" sz="2400" dirty="0" smtClean="0"/>
              <a:t>Be respectful</a:t>
            </a:r>
          </a:p>
          <a:p>
            <a:pPr marL="514350" indent="-514350">
              <a:buAutoNum type="arabicPeriod"/>
            </a:pPr>
            <a:r>
              <a:rPr lang="en-US" sz="2400" dirty="0" smtClean="0"/>
              <a:t>Have fun!</a:t>
            </a:r>
            <a:endParaRPr lang="en-US" sz="2400" dirty="0"/>
          </a:p>
        </p:txBody>
      </p:sp>
      <p:sp>
        <p:nvSpPr>
          <p:cNvPr id="3" name="Title 2"/>
          <p:cNvSpPr>
            <a:spLocks noGrp="1"/>
          </p:cNvSpPr>
          <p:nvPr>
            <p:ph type="title"/>
          </p:nvPr>
        </p:nvSpPr>
        <p:spPr>
          <a:xfrm>
            <a:off x="2607406" y="956252"/>
            <a:ext cx="4143589" cy="960543"/>
          </a:xfrm>
        </p:spPr>
        <p:txBody>
          <a:bodyPr>
            <a:normAutofit/>
          </a:bodyPr>
          <a:lstStyle/>
          <a:p>
            <a:pPr algn="ctr"/>
            <a:r>
              <a:rPr lang="en-US" sz="3200" dirty="0" smtClean="0"/>
              <a:t>Group Agreements</a:t>
            </a:r>
            <a:endParaRPr lang="en-US" sz="3200" dirty="0"/>
          </a:p>
        </p:txBody>
      </p:sp>
    </p:spTree>
    <p:extLst>
      <p:ext uri="{BB962C8B-B14F-4D97-AF65-F5344CB8AC3E}">
        <p14:creationId xmlns:p14="http://schemas.microsoft.com/office/powerpoint/2010/main" val="182215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57419" y="2358190"/>
            <a:ext cx="6731630" cy="2650614"/>
          </a:xfrm>
        </p:spPr>
        <p:txBody>
          <a:bodyPr>
            <a:normAutofit/>
          </a:bodyPr>
          <a:lstStyle/>
          <a:p>
            <a:pPr marL="457200" indent="-457200">
              <a:buFont typeface="Arial" panose="020B0604020202020204" pitchFamily="34" charset="0"/>
              <a:buChar char="•"/>
            </a:pPr>
            <a:r>
              <a:rPr lang="en-US" sz="4000" dirty="0" smtClean="0">
                <a:hlinkClick r:id="rId3"/>
              </a:rPr>
              <a:t>EATS Middle and High School</a:t>
            </a:r>
            <a:endParaRPr lang="en-US" sz="4000" b="0" dirty="0"/>
          </a:p>
        </p:txBody>
      </p:sp>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Link</a:t>
            </a:r>
            <a:endParaRPr lang="en-US" sz="3200" dirty="0"/>
          </a:p>
        </p:txBody>
      </p:sp>
    </p:spTree>
    <p:extLst>
      <p:ext uri="{BB962C8B-B14F-4D97-AF65-F5344CB8AC3E}">
        <p14:creationId xmlns:p14="http://schemas.microsoft.com/office/powerpoint/2010/main" val="4090000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133" y="1626668"/>
            <a:ext cx="8547233" cy="4437247"/>
          </a:xfrm>
        </p:spPr>
        <p:txBody>
          <a:bodyPr>
            <a:normAutofit/>
          </a:bodyPr>
          <a:lstStyle/>
          <a:p>
            <a:pPr>
              <a:lnSpc>
                <a:spcPct val="108000"/>
              </a:lnSpc>
              <a:spcBef>
                <a:spcPts val="1200"/>
              </a:spcBef>
            </a:pPr>
            <a:r>
              <a:rPr lang="en-US" sz="1900" b="0" dirty="0"/>
              <a:t>Dear Student</a:t>
            </a:r>
            <a:r>
              <a:rPr lang="en-US" sz="1900" b="0" dirty="0" smtClean="0"/>
              <a:t>,</a:t>
            </a:r>
          </a:p>
          <a:p>
            <a:pPr>
              <a:lnSpc>
                <a:spcPct val="108000"/>
              </a:lnSpc>
              <a:spcBef>
                <a:spcPts val="1200"/>
              </a:spcBef>
            </a:pPr>
            <a:r>
              <a:rPr lang="en-US" sz="1900" b="0" dirty="0" smtClean="0"/>
              <a:t>Hello</a:t>
            </a:r>
            <a:r>
              <a:rPr lang="en-US" sz="1900" b="0" dirty="0"/>
              <a:t>! We are </a:t>
            </a:r>
            <a:r>
              <a:rPr lang="en-US" sz="1900" dirty="0"/>
              <a:t>CalFresh Healthy Living, University of California (UC)</a:t>
            </a:r>
            <a:r>
              <a:rPr lang="en-US" sz="1900" b="0" dirty="0"/>
              <a:t>. Our </a:t>
            </a:r>
            <a:r>
              <a:rPr lang="en-US" sz="1900" b="0" dirty="0" smtClean="0"/>
              <a:t>program teaches </a:t>
            </a:r>
            <a:r>
              <a:rPr lang="en-US" sz="1900" b="0" dirty="0"/>
              <a:t>young people about healthy eating and physical activity habits. Our goal is </a:t>
            </a:r>
            <a:r>
              <a:rPr lang="en-US" sz="1900" b="0" dirty="0" smtClean="0"/>
              <a:t>to help </a:t>
            </a:r>
            <a:r>
              <a:rPr lang="en-US" sz="1900" b="0" dirty="0"/>
              <a:t>students stay healthy. Our program is </a:t>
            </a:r>
            <a:r>
              <a:rPr lang="en-US" sz="1900" dirty="0"/>
              <a:t>funded by USDA</a:t>
            </a:r>
            <a:r>
              <a:rPr lang="en-US" sz="1900" b="0" dirty="0"/>
              <a:t>. The </a:t>
            </a:r>
            <a:r>
              <a:rPr lang="en-US" sz="1900" dirty="0"/>
              <a:t>program is free </a:t>
            </a:r>
            <a:r>
              <a:rPr lang="en-US" sz="1900" b="0" dirty="0" smtClean="0"/>
              <a:t>to your </a:t>
            </a:r>
            <a:r>
              <a:rPr lang="en-US" sz="1900" b="0" dirty="0"/>
              <a:t>school or </a:t>
            </a:r>
            <a:r>
              <a:rPr lang="en-US" sz="1900" b="0" dirty="0" smtClean="0"/>
              <a:t>community.</a:t>
            </a:r>
          </a:p>
          <a:p>
            <a:pPr>
              <a:lnSpc>
                <a:spcPct val="108000"/>
              </a:lnSpc>
              <a:spcBef>
                <a:spcPts val="1200"/>
              </a:spcBef>
            </a:pPr>
            <a:r>
              <a:rPr lang="en-US" sz="1900" b="0" dirty="0" smtClean="0"/>
              <a:t>To </a:t>
            </a:r>
            <a:r>
              <a:rPr lang="en-US" sz="1900" b="0" dirty="0"/>
              <a:t>find out how well our lessons work, we ask that you complete this survey. </a:t>
            </a:r>
            <a:r>
              <a:rPr lang="en-US" sz="1900" b="0" dirty="0" smtClean="0"/>
              <a:t>However, completing </a:t>
            </a:r>
            <a:r>
              <a:rPr lang="en-US" sz="1900" b="0" dirty="0"/>
              <a:t>the survey is </a:t>
            </a:r>
            <a:r>
              <a:rPr lang="en-US" sz="1900" dirty="0"/>
              <a:t>totally voluntary</a:t>
            </a:r>
            <a:r>
              <a:rPr lang="en-US" sz="1900" b="0" dirty="0"/>
              <a:t>. Voluntary means you can </a:t>
            </a:r>
            <a:r>
              <a:rPr lang="en-US" sz="1900" dirty="0"/>
              <a:t>agree or not </a:t>
            </a:r>
            <a:r>
              <a:rPr lang="en-US" sz="1900" dirty="0" smtClean="0"/>
              <a:t>agree </a:t>
            </a:r>
            <a:r>
              <a:rPr lang="en-US" sz="1900" b="0" dirty="0" smtClean="0"/>
              <a:t>to </a:t>
            </a:r>
            <a:r>
              <a:rPr lang="en-US" sz="1900" b="0" dirty="0"/>
              <a:t>complete it. It is up to you. You may also </a:t>
            </a:r>
            <a:r>
              <a:rPr lang="en-US" sz="1900" dirty="0"/>
              <a:t>skip questions you do not want to </a:t>
            </a:r>
            <a:r>
              <a:rPr lang="en-US" sz="1900" dirty="0" smtClean="0"/>
              <a:t>answer</a:t>
            </a:r>
            <a:r>
              <a:rPr lang="en-US" sz="1900" b="0" dirty="0" smtClean="0"/>
              <a:t>. But</a:t>
            </a:r>
            <a:r>
              <a:rPr lang="en-US" sz="1900" b="0" dirty="0"/>
              <a:t>, we hope that you will answer all of them. Any </a:t>
            </a:r>
            <a:r>
              <a:rPr lang="en-US" sz="1900" dirty="0"/>
              <a:t>information about</a:t>
            </a:r>
            <a:r>
              <a:rPr lang="en-US" sz="1900" b="0" dirty="0"/>
              <a:t> who </a:t>
            </a:r>
            <a:r>
              <a:rPr lang="en-US" sz="1900" dirty="0"/>
              <a:t>you</a:t>
            </a:r>
            <a:r>
              <a:rPr lang="en-US" sz="1900" b="0" dirty="0"/>
              <a:t> are will </a:t>
            </a:r>
            <a:r>
              <a:rPr lang="en-US" sz="1900" b="0" dirty="0" smtClean="0"/>
              <a:t>be </a:t>
            </a:r>
            <a:r>
              <a:rPr lang="en-US" sz="1900" dirty="0" smtClean="0"/>
              <a:t>kept </a:t>
            </a:r>
            <a:r>
              <a:rPr lang="en-US" sz="1900" dirty="0"/>
              <a:t>secret</a:t>
            </a:r>
            <a:r>
              <a:rPr lang="en-US" sz="1900" b="0" dirty="0"/>
              <a:t>. We will </a:t>
            </a:r>
            <a:r>
              <a:rPr lang="en-US" sz="1900" dirty="0"/>
              <a:t>not share your name</a:t>
            </a:r>
            <a:r>
              <a:rPr lang="en-US" sz="1900" b="0" dirty="0"/>
              <a:t> </a:t>
            </a:r>
            <a:r>
              <a:rPr lang="en-US" sz="1900" dirty="0"/>
              <a:t>or id </a:t>
            </a:r>
            <a:r>
              <a:rPr lang="en-US" sz="1900" b="0" dirty="0"/>
              <a:t>number</a:t>
            </a:r>
            <a:r>
              <a:rPr lang="en-US" sz="1900" b="0" dirty="0" smtClean="0"/>
              <a:t>.</a:t>
            </a:r>
          </a:p>
          <a:p>
            <a:pPr>
              <a:lnSpc>
                <a:spcPct val="108000"/>
              </a:lnSpc>
              <a:spcBef>
                <a:spcPts val="1200"/>
              </a:spcBef>
            </a:pPr>
            <a:r>
              <a:rPr lang="en-US" sz="2000" b="0" dirty="0"/>
              <a:t>If you have any questions about the survey, just ask us!</a:t>
            </a:r>
          </a:p>
          <a:p>
            <a:endParaRPr lang="en-US" sz="1900" b="0" dirty="0"/>
          </a:p>
        </p:txBody>
      </p:sp>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Introduction </a:t>
            </a:r>
            <a:endParaRPr lang="en-US" sz="3200" dirty="0"/>
          </a:p>
        </p:txBody>
      </p:sp>
    </p:spTree>
    <p:extLst>
      <p:ext uri="{BB962C8B-B14F-4D97-AF65-F5344CB8AC3E}">
        <p14:creationId xmlns:p14="http://schemas.microsoft.com/office/powerpoint/2010/main" val="2618670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0257" y="1898885"/>
            <a:ext cx="8624235" cy="4119654"/>
          </a:xfrm>
        </p:spPr>
        <p:txBody>
          <a:bodyPr>
            <a:normAutofit fontScale="77500" lnSpcReduction="20000"/>
          </a:bodyPr>
          <a:lstStyle/>
          <a:p>
            <a:pPr>
              <a:lnSpc>
                <a:spcPct val="118000"/>
              </a:lnSpc>
              <a:spcBef>
                <a:spcPts val="1200"/>
              </a:spcBef>
            </a:pPr>
            <a:r>
              <a:rPr lang="en-US" sz="2400" dirty="0" smtClean="0"/>
              <a:t>Name </a:t>
            </a:r>
            <a:r>
              <a:rPr lang="en-US" sz="2400" dirty="0"/>
              <a:t>of your local CalFresh Healthy Living, UC </a:t>
            </a:r>
            <a:r>
              <a:rPr lang="en-US" sz="2400" dirty="0" smtClean="0"/>
              <a:t>educator: </a:t>
            </a:r>
            <a:r>
              <a:rPr lang="en-US" sz="2400" dirty="0" smtClean="0">
                <a:solidFill>
                  <a:srgbClr val="FF0000"/>
                </a:solidFill>
              </a:rPr>
              <a:t>____________</a:t>
            </a:r>
          </a:p>
          <a:p>
            <a:pPr>
              <a:lnSpc>
                <a:spcPct val="118000"/>
              </a:lnSpc>
              <a:spcBef>
                <a:spcPts val="1200"/>
              </a:spcBef>
            </a:pPr>
            <a:r>
              <a:rPr lang="en-US" sz="2400" dirty="0" smtClean="0"/>
              <a:t>Phone </a:t>
            </a:r>
            <a:r>
              <a:rPr lang="en-US" sz="2400" dirty="0"/>
              <a:t>number: </a:t>
            </a:r>
            <a:r>
              <a:rPr lang="en-US" sz="2400" dirty="0" smtClean="0">
                <a:solidFill>
                  <a:srgbClr val="FF0000"/>
                </a:solidFill>
              </a:rPr>
              <a:t>____________</a:t>
            </a:r>
            <a:endParaRPr lang="en-US" sz="2400" dirty="0" smtClean="0"/>
          </a:p>
          <a:p>
            <a:pPr>
              <a:lnSpc>
                <a:spcPct val="118000"/>
              </a:lnSpc>
              <a:spcBef>
                <a:spcPts val="1200"/>
              </a:spcBef>
            </a:pPr>
            <a:r>
              <a:rPr lang="en-US" sz="2400" b="0" dirty="0" smtClean="0"/>
              <a:t>You </a:t>
            </a:r>
            <a:r>
              <a:rPr lang="en-US" sz="2400" b="0" dirty="0"/>
              <a:t>may also contact our CalFresh Healthy Living, UC State Director: </a:t>
            </a:r>
            <a:r>
              <a:rPr lang="en-US" sz="2400" b="0" dirty="0" smtClean="0"/>
              <a:t>Kamaljeet Khaira</a:t>
            </a:r>
            <a:r>
              <a:rPr lang="en-US" sz="2400" b="0" dirty="0"/>
              <a:t>, University of California at Davis, 1632 </a:t>
            </a:r>
            <a:r>
              <a:rPr lang="en-US" sz="2400" b="0" dirty="0" err="1"/>
              <a:t>DaVinci</a:t>
            </a:r>
            <a:r>
              <a:rPr lang="en-US" sz="2400" b="0" dirty="0"/>
              <a:t> Court, Room #31, Davis </a:t>
            </a:r>
            <a:r>
              <a:rPr lang="en-US" sz="2400" b="0" dirty="0" smtClean="0"/>
              <a:t>CA 95618 </a:t>
            </a:r>
            <a:r>
              <a:rPr lang="en-US" sz="2400" b="0" dirty="0"/>
              <a:t>(530) </a:t>
            </a:r>
            <a:r>
              <a:rPr lang="en-US" sz="2400" b="0" dirty="0" smtClean="0"/>
              <a:t>752-0555</a:t>
            </a:r>
          </a:p>
          <a:p>
            <a:pPr>
              <a:lnSpc>
                <a:spcPct val="118000"/>
              </a:lnSpc>
              <a:spcBef>
                <a:spcPts val="1200"/>
              </a:spcBef>
            </a:pPr>
            <a:r>
              <a:rPr lang="en-US" sz="2400" b="0" dirty="0" smtClean="0"/>
              <a:t>If </a:t>
            </a:r>
            <a:r>
              <a:rPr lang="en-US" sz="2400" b="0" dirty="0"/>
              <a:t>you have any concerns or complaints about our CalFresh Healthy Living, UC </a:t>
            </a:r>
            <a:r>
              <a:rPr lang="en-US" sz="2400" b="0" dirty="0" smtClean="0"/>
              <a:t>evaluation, you </a:t>
            </a:r>
            <a:r>
              <a:rPr lang="en-US" sz="2400" b="0" dirty="0"/>
              <a:t>may also contact the Institutional Review Board, University of California at Davis </a:t>
            </a:r>
            <a:r>
              <a:rPr lang="en-US" sz="2400" b="0" dirty="0" smtClean="0"/>
              <a:t>at (916</a:t>
            </a:r>
            <a:r>
              <a:rPr lang="en-US" sz="2400" b="0" dirty="0"/>
              <a:t>) 703-9151, from 8:00 a.m. to 5:00 p.m., Monday through Friday, or by writing to </a:t>
            </a:r>
            <a:r>
              <a:rPr lang="en-US" sz="2400" b="0" dirty="0" smtClean="0"/>
              <a:t>the Institutional </a:t>
            </a:r>
            <a:r>
              <a:rPr lang="en-US" sz="2400" b="0" dirty="0"/>
              <a:t>Review Board, CTSC Bldg., Suite 1400, Rm. 1429, </a:t>
            </a:r>
            <a:r>
              <a:rPr lang="en-US" sz="2400" b="0" dirty="0" smtClean="0"/>
              <a:t>2921 Stockton </a:t>
            </a:r>
            <a:r>
              <a:rPr lang="en-US" sz="2400" b="0" dirty="0"/>
              <a:t>Blvd</a:t>
            </a:r>
            <a:r>
              <a:rPr lang="en-US" sz="2400" b="0" dirty="0" smtClean="0"/>
              <a:t>., Sacramento</a:t>
            </a:r>
            <a:r>
              <a:rPr lang="en-US" sz="2400" b="0" dirty="0"/>
              <a:t>, California 95817.</a:t>
            </a:r>
          </a:p>
        </p:txBody>
      </p:sp>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Contacts </a:t>
            </a:r>
            <a:endParaRPr lang="en-US" sz="3200" dirty="0"/>
          </a:p>
        </p:txBody>
      </p:sp>
    </p:spTree>
    <p:extLst>
      <p:ext uri="{BB962C8B-B14F-4D97-AF65-F5344CB8AC3E}">
        <p14:creationId xmlns:p14="http://schemas.microsoft.com/office/powerpoint/2010/main" val="274525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70357" y="2789694"/>
            <a:ext cx="3529625" cy="1804163"/>
          </a:xfrm>
        </p:spPr>
        <p:txBody>
          <a:bodyPr>
            <a:normAutofit/>
          </a:bodyPr>
          <a:lstStyle/>
          <a:p>
            <a:pPr>
              <a:lnSpc>
                <a:spcPct val="100000"/>
              </a:lnSpc>
            </a:pPr>
            <a:r>
              <a:rPr lang="en-US" sz="3000" dirty="0" smtClean="0"/>
              <a:t>PEARS Program Activity ID: </a:t>
            </a:r>
            <a:r>
              <a:rPr lang="en-US" sz="3000" b="0" dirty="0" smtClean="0">
                <a:solidFill>
                  <a:srgbClr val="FF0000"/>
                </a:solidFill>
              </a:rPr>
              <a:t>INSERT</a:t>
            </a:r>
            <a:endParaRPr lang="en-US" sz="3000" b="0" dirty="0"/>
          </a:p>
        </p:txBody>
      </p:sp>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PEARS Program Activity ID</a:t>
            </a:r>
            <a:endParaRPr lang="en-US" sz="3200" dirty="0"/>
          </a:p>
        </p:txBody>
      </p:sp>
      <p:pic>
        <p:nvPicPr>
          <p:cNvPr id="5" name="Picture 4"/>
          <p:cNvPicPr>
            <a:picLocks noChangeAspect="1"/>
          </p:cNvPicPr>
          <p:nvPr/>
        </p:nvPicPr>
        <p:blipFill>
          <a:blip r:embed="rId3"/>
          <a:stretch>
            <a:fillRect/>
          </a:stretch>
        </p:blipFill>
        <p:spPr>
          <a:xfrm>
            <a:off x="285420" y="2656570"/>
            <a:ext cx="4585663" cy="1899387"/>
          </a:xfrm>
          <a:prstGeom prst="rect">
            <a:avLst/>
          </a:prstGeom>
        </p:spPr>
      </p:pic>
    </p:spTree>
    <p:extLst>
      <p:ext uri="{BB962C8B-B14F-4D97-AF65-F5344CB8AC3E}">
        <p14:creationId xmlns:p14="http://schemas.microsoft.com/office/powerpoint/2010/main" val="420484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Unique ID </a:t>
            </a:r>
            <a:endParaRPr lang="en-US" sz="3200" dirty="0"/>
          </a:p>
        </p:txBody>
      </p:sp>
      <p:pic>
        <p:nvPicPr>
          <p:cNvPr id="6" name="Picture 5"/>
          <p:cNvPicPr>
            <a:picLocks noChangeAspect="1"/>
          </p:cNvPicPr>
          <p:nvPr/>
        </p:nvPicPr>
        <p:blipFill>
          <a:blip r:embed="rId3"/>
          <a:stretch>
            <a:fillRect/>
          </a:stretch>
        </p:blipFill>
        <p:spPr>
          <a:xfrm>
            <a:off x="322093" y="1945232"/>
            <a:ext cx="5333069" cy="3890169"/>
          </a:xfrm>
          <a:prstGeom prst="rect">
            <a:avLst/>
          </a:prstGeom>
        </p:spPr>
      </p:pic>
      <p:pic>
        <p:nvPicPr>
          <p:cNvPr id="7" name="Picture 6"/>
          <p:cNvPicPr>
            <a:picLocks noChangeAspect="1"/>
          </p:cNvPicPr>
          <p:nvPr/>
        </p:nvPicPr>
        <p:blipFill>
          <a:blip r:embed="rId4"/>
          <a:stretch>
            <a:fillRect/>
          </a:stretch>
        </p:blipFill>
        <p:spPr>
          <a:xfrm>
            <a:off x="6002251" y="1945232"/>
            <a:ext cx="2612360" cy="3889187"/>
          </a:xfrm>
          <a:prstGeom prst="rect">
            <a:avLst/>
          </a:prstGeom>
        </p:spPr>
      </p:pic>
    </p:spTree>
    <p:extLst>
      <p:ext uri="{BB962C8B-B14F-4D97-AF65-F5344CB8AC3E}">
        <p14:creationId xmlns:p14="http://schemas.microsoft.com/office/powerpoint/2010/main" val="416815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43726" y="1844370"/>
            <a:ext cx="5438636" cy="4618858"/>
          </a:xfrm>
        </p:spPr>
        <p:txBody>
          <a:bodyPr>
            <a:normAutofit/>
          </a:bodyPr>
          <a:lstStyle/>
          <a:p>
            <a:r>
              <a:rPr lang="en-US" sz="2400" dirty="0" smtClean="0"/>
              <a:t>County: </a:t>
            </a:r>
            <a:r>
              <a:rPr lang="en-US" sz="2400" b="0" dirty="0" smtClean="0">
                <a:solidFill>
                  <a:srgbClr val="FF0000"/>
                </a:solidFill>
              </a:rPr>
              <a:t>INSERT</a:t>
            </a:r>
          </a:p>
          <a:p>
            <a:pPr marL="457200" indent="-457200">
              <a:buFont typeface="Arial" panose="020B0604020202020204" pitchFamily="34" charset="0"/>
              <a:buChar char="•"/>
            </a:pPr>
            <a:endParaRPr lang="en-US" sz="2400" b="0" dirty="0" smtClean="0">
              <a:solidFill>
                <a:srgbClr val="FF0000"/>
              </a:solidFill>
            </a:endParaRPr>
          </a:p>
          <a:p>
            <a:r>
              <a:rPr lang="en-US" sz="2400" dirty="0"/>
              <a:t>School Name: </a:t>
            </a:r>
            <a:r>
              <a:rPr lang="en-US" sz="2400" b="0" dirty="0" smtClean="0">
                <a:solidFill>
                  <a:srgbClr val="FF0000"/>
                </a:solidFill>
              </a:rPr>
              <a:t>INSERT </a:t>
            </a:r>
          </a:p>
          <a:p>
            <a:pPr marL="457200" indent="-457200">
              <a:buFont typeface="Arial" panose="020B0604020202020204" pitchFamily="34" charset="0"/>
              <a:buChar char="•"/>
            </a:pPr>
            <a:endParaRPr lang="en-US" sz="2400" b="0" dirty="0">
              <a:solidFill>
                <a:srgbClr val="FF0000"/>
              </a:solidFill>
            </a:endParaRPr>
          </a:p>
          <a:p>
            <a:r>
              <a:rPr lang="en-US" sz="2400" dirty="0" smtClean="0"/>
              <a:t>Pre or Post: </a:t>
            </a:r>
            <a:r>
              <a:rPr lang="en-US" sz="2400" b="0" dirty="0" smtClean="0">
                <a:solidFill>
                  <a:srgbClr val="FF0000"/>
                </a:solidFill>
              </a:rPr>
              <a:t>INSERT</a:t>
            </a:r>
          </a:p>
          <a:p>
            <a:pPr marL="457200" indent="-457200">
              <a:buFont typeface="Arial" panose="020B0604020202020204" pitchFamily="34" charset="0"/>
              <a:buChar char="•"/>
            </a:pPr>
            <a:endParaRPr lang="en-US" sz="2400" b="0" dirty="0">
              <a:solidFill>
                <a:srgbClr val="FF0000"/>
              </a:solidFill>
            </a:endParaRPr>
          </a:p>
          <a:p>
            <a:r>
              <a:rPr lang="en-US" sz="2400" dirty="0"/>
              <a:t>Survey </a:t>
            </a:r>
            <a:r>
              <a:rPr lang="en-US" sz="2400" dirty="0" smtClean="0"/>
              <a:t>Topics: </a:t>
            </a:r>
            <a:r>
              <a:rPr lang="en-US" sz="2400" b="0" dirty="0" smtClean="0">
                <a:solidFill>
                  <a:srgbClr val="FF0000"/>
                </a:solidFill>
              </a:rPr>
              <a:t>INSERT</a:t>
            </a:r>
            <a:endParaRPr lang="en-US" sz="2400" b="0" dirty="0">
              <a:solidFill>
                <a:srgbClr val="FF0000"/>
              </a:solidFill>
            </a:endParaRPr>
          </a:p>
          <a:p>
            <a:pPr marL="457200" indent="-457200">
              <a:buFont typeface="Arial" panose="020B0604020202020204" pitchFamily="34" charset="0"/>
              <a:buChar char="•"/>
            </a:pPr>
            <a:endParaRPr lang="en-US" sz="2400" b="0" dirty="0">
              <a:solidFill>
                <a:srgbClr val="FF0000"/>
              </a:solidFill>
            </a:endParaRPr>
          </a:p>
        </p:txBody>
      </p:sp>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Program Evaluation </a:t>
            </a:r>
            <a:endParaRPr lang="en-US" sz="3200" dirty="0"/>
          </a:p>
        </p:txBody>
      </p:sp>
      <p:pic>
        <p:nvPicPr>
          <p:cNvPr id="4" name="Picture 3"/>
          <p:cNvPicPr>
            <a:picLocks noChangeAspect="1"/>
          </p:cNvPicPr>
          <p:nvPr/>
        </p:nvPicPr>
        <p:blipFill>
          <a:blip r:embed="rId3"/>
          <a:stretch>
            <a:fillRect/>
          </a:stretch>
        </p:blipFill>
        <p:spPr>
          <a:xfrm>
            <a:off x="404561" y="1443012"/>
            <a:ext cx="2178217" cy="4764014"/>
          </a:xfrm>
          <a:prstGeom prst="rect">
            <a:avLst/>
          </a:prstGeom>
        </p:spPr>
      </p:pic>
    </p:spTree>
    <p:extLst>
      <p:ext uri="{BB962C8B-B14F-4D97-AF65-F5344CB8AC3E}">
        <p14:creationId xmlns:p14="http://schemas.microsoft.com/office/powerpoint/2010/main" val="3285446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84" y="518807"/>
            <a:ext cx="7886700" cy="1325563"/>
          </a:xfrm>
        </p:spPr>
        <p:txBody>
          <a:bodyPr>
            <a:normAutofit/>
          </a:bodyPr>
          <a:lstStyle/>
          <a:p>
            <a:pPr algn="ctr"/>
            <a:r>
              <a:rPr lang="en-US" sz="3200" dirty="0" smtClean="0"/>
              <a:t>Survey: Student Information</a:t>
            </a:r>
            <a:endParaRPr lang="en-US" sz="3200" dirty="0"/>
          </a:p>
        </p:txBody>
      </p:sp>
      <p:pic>
        <p:nvPicPr>
          <p:cNvPr id="7" name="Picture 6"/>
          <p:cNvPicPr>
            <a:picLocks noChangeAspect="1"/>
          </p:cNvPicPr>
          <p:nvPr/>
        </p:nvPicPr>
        <p:blipFill>
          <a:blip r:embed="rId3"/>
          <a:stretch>
            <a:fillRect/>
          </a:stretch>
        </p:blipFill>
        <p:spPr>
          <a:xfrm>
            <a:off x="417739" y="1698532"/>
            <a:ext cx="2800350" cy="990600"/>
          </a:xfrm>
          <a:prstGeom prst="rect">
            <a:avLst/>
          </a:prstGeom>
        </p:spPr>
      </p:pic>
      <p:pic>
        <p:nvPicPr>
          <p:cNvPr id="9" name="Picture 8"/>
          <p:cNvPicPr>
            <a:picLocks noChangeAspect="1"/>
          </p:cNvPicPr>
          <p:nvPr/>
        </p:nvPicPr>
        <p:blipFill>
          <a:blip r:embed="rId4"/>
          <a:stretch>
            <a:fillRect/>
          </a:stretch>
        </p:blipFill>
        <p:spPr>
          <a:xfrm>
            <a:off x="417739" y="2871695"/>
            <a:ext cx="8206303" cy="2865076"/>
          </a:xfrm>
          <a:prstGeom prst="rect">
            <a:avLst/>
          </a:prstGeom>
        </p:spPr>
      </p:pic>
    </p:spTree>
    <p:extLst>
      <p:ext uri="{BB962C8B-B14F-4D97-AF65-F5344CB8AC3E}">
        <p14:creationId xmlns:p14="http://schemas.microsoft.com/office/powerpoint/2010/main" val="305916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lFresh Healthy Living Theme">
  <a:themeElements>
    <a:clrScheme name="Custom 1">
      <a:dk1>
        <a:srgbClr val="000000"/>
      </a:dk1>
      <a:lt1>
        <a:srgbClr val="FFFFFF"/>
      </a:lt1>
      <a:dk2>
        <a:srgbClr val="44546A"/>
      </a:dk2>
      <a:lt2>
        <a:srgbClr val="E7E6E6"/>
      </a:lt2>
      <a:accent1>
        <a:srgbClr val="6F2A83"/>
      </a:accent1>
      <a:accent2>
        <a:srgbClr val="8AC43E"/>
      </a:accent2>
      <a:accent3>
        <a:srgbClr val="08934C"/>
      </a:accent3>
      <a:accent4>
        <a:srgbClr val="EA1F26"/>
      </a:accent4>
      <a:accent5>
        <a:srgbClr val="AE292F"/>
      </a:accent5>
      <a:accent6>
        <a:srgbClr val="2A378E"/>
      </a:accent6>
      <a:hlink>
        <a:srgbClr val="0357AB"/>
      </a:hlink>
      <a:folHlink>
        <a:srgbClr val="824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Fresh Healthy Living Theme" id="{137A7450-6CBD-4E3F-A6FB-F608B066CFFC}" vid="{842DAFAF-9C79-482A-8250-0F19F9D57E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CalFresh Healthy Living Theme</Template>
  <TotalTime>11584</TotalTime>
  <Words>2889</Words>
  <Application>Microsoft Office PowerPoint</Application>
  <PresentationFormat>On-screen Show (4:3)</PresentationFormat>
  <Paragraphs>164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CalFresh Healthy Living Theme</vt:lpstr>
      <vt:lpstr>EATS for Middle and High School  Nutrition Educator </vt:lpstr>
      <vt:lpstr>Group Agreements</vt:lpstr>
      <vt:lpstr>Survey Link</vt:lpstr>
      <vt:lpstr>Survey Introduction </vt:lpstr>
      <vt:lpstr>Survey Contacts </vt:lpstr>
      <vt:lpstr>Survey: PEARS Program Activity ID</vt:lpstr>
      <vt:lpstr>Survey: Unique ID </vt:lpstr>
      <vt:lpstr>Survey: Program Evaluation </vt:lpstr>
      <vt:lpstr>Survey: Student Information</vt:lpstr>
      <vt:lpstr>Survey: Student Information</vt:lpstr>
      <vt:lpstr>What Did You Eat/Drink Yesterday?</vt:lpstr>
      <vt:lpstr>Survey: Fruit and Vegetables Module</vt:lpstr>
      <vt:lpstr>Survey: Sweetened Beverages and Water Module</vt:lpstr>
      <vt:lpstr>When Were You Physical Activity Last Week?</vt:lpstr>
      <vt:lpstr>Survey: Physical Activity Module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Carmela Padilla</dc:creator>
  <cp:lastModifiedBy>Angie J Keihner</cp:lastModifiedBy>
  <cp:revision>267</cp:revision>
  <dcterms:created xsi:type="dcterms:W3CDTF">2019-03-27T20:49:26Z</dcterms:created>
  <dcterms:modified xsi:type="dcterms:W3CDTF">2020-12-10T04:27:03Z</dcterms:modified>
</cp:coreProperties>
</file>