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Cambria" panose="02040503050406030204" pitchFamily="18"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veat" panose="020B0604020202020204" charset="0"/>
      <p:regular r:id="rId46"/>
      <p:bold r:id="rId47"/>
    </p:embeddedFont>
    <p:embeddedFont>
      <p:font typeface="Roboto"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i9OCi8MGAoxLJh1l0EqDjxKAPj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B17130-B63B-4A9F-A486-44249E1DB3D3}">
  <a:tblStyle styleId="{5BB17130-B63B-4A9F-A486-44249E1DB3D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94343" autoAdjust="0"/>
  </p:normalViewPr>
  <p:slideViewPr>
    <p:cSldViewPr snapToGrid="0">
      <p:cViewPr varScale="1">
        <p:scale>
          <a:sx n="65" d="100"/>
          <a:sy n="65" d="100"/>
        </p:scale>
        <p:origin x="52" y="40"/>
      </p:cViewPr>
      <p:guideLst/>
    </p:cSldViewPr>
  </p:slideViewPr>
  <p:outlineViewPr>
    <p:cViewPr>
      <p:scale>
        <a:sx n="33" d="100"/>
        <a:sy n="33" d="100"/>
      </p:scale>
      <p:origin x="0" y="-160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Claudia, SCRIPT:</a:t>
            </a:r>
            <a:r>
              <a:rPr lang="en-US"/>
              <a:t> </a:t>
            </a:r>
            <a:r>
              <a:rPr lang="en-US" sz="1000"/>
              <a:t>Thank you Michele! Good afternoon everyone, I’m Claudia Carlos, Program Supervisor in Riverside County.  The request to provide a professional development on Virtual Physical Activity Breaks for the Alvord Unified School District staff came from the Wellness lead at Loma Vista Middle School after sustaining a strong partnership with Loma Vista and providing comprehensive programing for 10+ years. We are grateful for the opportunity to have reached 670 staff members with our presentation. With short notice, we really had to work together as a team on this project.</a:t>
            </a:r>
            <a:endParaRPr sz="1000"/>
          </a:p>
        </p:txBody>
      </p:sp>
      <p:sp>
        <p:nvSpPr>
          <p:cNvPr id="33" name="Google Shape;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6a51478b3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86a51478b3_1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Daisy</a:t>
            </a:r>
            <a:r>
              <a:rPr lang="en-US" sz="1500" b="1"/>
              <a:t> </a:t>
            </a:r>
            <a:r>
              <a:rPr lang="en-US" b="1"/>
              <a:t>Script: </a:t>
            </a:r>
            <a:r>
              <a:rPr lang="en-US"/>
              <a:t>Many of us are already familiar with GoNoodle as a great collection of of PA videos for students k-12. </a:t>
            </a:r>
            <a:endParaRPr b="1"/>
          </a:p>
          <a:p>
            <a:pPr marL="0" lvl="0" indent="0" algn="l" rtl="0">
              <a:lnSpc>
                <a:spcPct val="100000"/>
              </a:lnSpc>
              <a:spcBef>
                <a:spcPts val="0"/>
              </a:spcBef>
              <a:spcAft>
                <a:spcPts val="0"/>
              </a:spcAft>
              <a:buSzPts val="1400"/>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4" name="Google Shape;124;g86a51478b3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d5ae576b7_18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8d5ae576b7_18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Daisy script: </a:t>
            </a:r>
            <a:r>
              <a:rPr lang="en-US"/>
              <a:t>After each brain break we checked in with the teachers, asking them how the activity made them feel. </a:t>
            </a:r>
            <a:endParaRPr sz="1500" b="1"/>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133" name="Google Shape;133;g8d5ae576b7_18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a:latin typeface="Roboto"/>
                <a:ea typeface="Roboto"/>
                <a:cs typeface="Roboto"/>
                <a:sym typeface="Roboto"/>
              </a:rPr>
              <a:t>Daisy Script: </a:t>
            </a:r>
            <a:r>
              <a:rPr lang="en-US" sz="1100">
                <a:latin typeface="Roboto"/>
                <a:ea typeface="Roboto"/>
                <a:cs typeface="Roboto"/>
                <a:sym typeface="Roboto"/>
              </a:rPr>
              <a:t>After the PA, I asked them if they felt more energized? - How did you all feel right now? Did you smile and laugh at any point in the activity? Let us know in the chat. </a:t>
            </a:r>
            <a:endParaRPr sz="1100">
              <a:latin typeface="Roboto"/>
              <a:ea typeface="Roboto"/>
              <a:cs typeface="Roboto"/>
              <a:sym typeface="Roboto"/>
            </a:endParaRPr>
          </a:p>
          <a:p>
            <a:pPr marL="0" lvl="0" indent="0" algn="l" rtl="0">
              <a:lnSpc>
                <a:spcPct val="100000"/>
              </a:lnSpc>
              <a:spcBef>
                <a:spcPts val="0"/>
              </a:spcBef>
              <a:spcAft>
                <a:spcPts val="0"/>
              </a:spcAft>
              <a:buSzPts val="1400"/>
              <a:buNone/>
            </a:pPr>
            <a:endParaRPr sz="1100">
              <a:latin typeface="Roboto"/>
              <a:ea typeface="Roboto"/>
              <a:cs typeface="Roboto"/>
              <a:sym typeface="Roboto"/>
            </a:endParaRPr>
          </a:p>
          <a:p>
            <a:pPr marL="0" lvl="0" indent="0" algn="l" rtl="0">
              <a:lnSpc>
                <a:spcPct val="100000"/>
              </a:lnSpc>
              <a:spcBef>
                <a:spcPts val="0"/>
              </a:spcBef>
              <a:spcAft>
                <a:spcPts val="0"/>
              </a:spcAft>
              <a:buSzPts val="1400"/>
              <a:buNone/>
            </a:pPr>
            <a:r>
              <a:rPr lang="en-US" sz="1100">
                <a:latin typeface="Roboto"/>
                <a:ea typeface="Roboto"/>
                <a:cs typeface="Roboto"/>
                <a:sym typeface="Roboto"/>
              </a:rPr>
              <a:t>I explained that the positive reactions they were having maybe a result </a:t>
            </a:r>
            <a:endParaRPr sz="1100">
              <a:latin typeface="Roboto"/>
              <a:ea typeface="Roboto"/>
              <a:cs typeface="Roboto"/>
              <a:sym typeface="Roboto"/>
            </a:endParaRPr>
          </a:p>
          <a:p>
            <a:pPr marL="0" lvl="0" indent="0" algn="l" rtl="0">
              <a:lnSpc>
                <a:spcPct val="100000"/>
              </a:lnSpc>
              <a:spcBef>
                <a:spcPts val="0"/>
              </a:spcBef>
              <a:spcAft>
                <a:spcPts val="0"/>
              </a:spcAft>
              <a:buSzPts val="1400"/>
              <a:buNone/>
            </a:pPr>
            <a:r>
              <a:rPr lang="en-US" sz="1100" b="1">
                <a:latin typeface="Roboto"/>
                <a:ea typeface="Roboto"/>
                <a:cs typeface="Roboto"/>
                <a:sym typeface="Roboto"/>
              </a:rPr>
              <a:t>of what happens on the molecular level in the brain. </a:t>
            </a:r>
            <a:endParaRPr sz="1100" b="1">
              <a:latin typeface="Roboto"/>
              <a:ea typeface="Roboto"/>
              <a:cs typeface="Roboto"/>
              <a:sym typeface="Roboto"/>
            </a:endParaRPr>
          </a:p>
          <a:p>
            <a:pPr marL="0" lvl="0" indent="0" algn="l" rtl="0">
              <a:lnSpc>
                <a:spcPct val="100000"/>
              </a:lnSpc>
              <a:spcBef>
                <a:spcPts val="0"/>
              </a:spcBef>
              <a:spcAft>
                <a:spcPts val="0"/>
              </a:spcAft>
              <a:buSzPts val="1400"/>
              <a:buNone/>
            </a:pPr>
            <a:endParaRPr sz="1100">
              <a:latin typeface="Roboto"/>
              <a:ea typeface="Roboto"/>
              <a:cs typeface="Roboto"/>
              <a:sym typeface="Roboto"/>
            </a:endParaRPr>
          </a:p>
          <a:p>
            <a:pPr marL="0" lvl="0" indent="0" algn="l" rtl="0">
              <a:lnSpc>
                <a:spcPct val="100000"/>
              </a:lnSpc>
              <a:spcBef>
                <a:spcPts val="0"/>
              </a:spcBef>
              <a:spcAft>
                <a:spcPts val="0"/>
              </a:spcAft>
              <a:buSzPts val="1400"/>
              <a:buNone/>
            </a:pPr>
            <a:r>
              <a:rPr lang="en-US" sz="1100">
                <a:latin typeface="Roboto"/>
                <a:ea typeface="Roboto"/>
                <a:cs typeface="Roboto"/>
                <a:sym typeface="Roboto"/>
              </a:rPr>
              <a:t>I listed the neurological reactions that occur in the brain as a result of PA. </a:t>
            </a:r>
            <a:endParaRPr sz="1100">
              <a:latin typeface="Roboto"/>
              <a:ea typeface="Roboto"/>
              <a:cs typeface="Roboto"/>
              <a:sym typeface="Roboto"/>
            </a:endParaRPr>
          </a:p>
          <a:p>
            <a:pPr marL="0" lvl="0" indent="0" algn="l" rtl="0">
              <a:lnSpc>
                <a:spcPct val="100000"/>
              </a:lnSpc>
              <a:spcBef>
                <a:spcPts val="0"/>
              </a:spcBef>
              <a:spcAft>
                <a:spcPts val="0"/>
              </a:spcAft>
              <a:buSzPts val="1400"/>
              <a:buNone/>
            </a:pPr>
            <a:r>
              <a:rPr lang="en-US" sz="1100">
                <a:latin typeface="Roboto"/>
                <a:ea typeface="Roboto"/>
                <a:cs typeface="Roboto"/>
                <a:sym typeface="Roboto"/>
              </a:rPr>
              <a:t>This helped us build up to the emotional,  behavioral, and physical benefits that can be observed when we are physically active.</a:t>
            </a:r>
            <a:endParaRPr sz="1100">
              <a:latin typeface="Roboto"/>
              <a:ea typeface="Roboto"/>
              <a:cs typeface="Roboto"/>
              <a:sym typeface="Roboto"/>
            </a:endParaRPr>
          </a:p>
          <a:p>
            <a:pPr marL="0" lvl="0" indent="0" algn="l" rtl="0">
              <a:lnSpc>
                <a:spcPct val="100000"/>
              </a:lnSpc>
              <a:spcBef>
                <a:spcPts val="0"/>
              </a:spcBef>
              <a:spcAft>
                <a:spcPts val="0"/>
              </a:spcAft>
              <a:buSzPts val="1400"/>
              <a:buNone/>
            </a:pPr>
            <a:endParaRPr sz="1100">
              <a:latin typeface="Roboto"/>
              <a:ea typeface="Roboto"/>
              <a:cs typeface="Roboto"/>
              <a:sym typeface="Roboto"/>
            </a:endParaRPr>
          </a:p>
          <a:p>
            <a:pPr marL="0" lvl="0" indent="0" algn="l" rtl="0">
              <a:lnSpc>
                <a:spcPct val="100000"/>
              </a:lnSpc>
              <a:spcBef>
                <a:spcPts val="0"/>
              </a:spcBef>
              <a:spcAft>
                <a:spcPts val="0"/>
              </a:spcAft>
              <a:buSzPts val="1400"/>
              <a:buNone/>
            </a:pPr>
            <a:r>
              <a:rPr lang="en-US" sz="1100">
                <a:latin typeface="Roboto"/>
                <a:ea typeface="Roboto"/>
                <a:cs typeface="Roboto"/>
                <a:sym typeface="Roboto"/>
              </a:rPr>
              <a:t>Jackie will now share another virtual PA Break resource.</a:t>
            </a:r>
            <a:endParaRPr sz="900"/>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Jackie</a:t>
            </a:r>
            <a:r>
              <a:rPr lang="en-US">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SCRIPT: </a:t>
            </a:r>
            <a:r>
              <a:rPr lang="en-US" sz="1100"/>
              <a:t>Thank you Daisy. This is where I lead the teachers in a movement break that is</a:t>
            </a:r>
            <a:r>
              <a:rPr lang="en-US" sz="1100" b="1"/>
              <a:t> </a:t>
            </a:r>
            <a:r>
              <a:rPr lang="en-US" sz="1100"/>
              <a:t>suitable for 3rd -5th grade students from Sanford Fit. For those of you who are not familiar with Sanford Fit, this is a great PA resource that is free for teachers and educators.  </a:t>
            </a:r>
            <a:endParaRPr sz="1100"/>
          </a:p>
          <a:p>
            <a:pPr marL="0" lvl="0" indent="0" algn="l" rtl="0">
              <a:lnSpc>
                <a:spcPct val="115000"/>
              </a:lnSpc>
              <a:spcBef>
                <a:spcPts val="0"/>
              </a:spcBef>
              <a:spcAft>
                <a:spcPts val="0"/>
              </a:spcAft>
              <a:buClr>
                <a:schemeClr val="dk1"/>
              </a:buClr>
              <a:buSzPts val="1100"/>
              <a:buFont typeface="Arial"/>
              <a:buNone/>
            </a:pPr>
            <a:r>
              <a:rPr lang="en-US" sz="1100"/>
              <a:t> </a:t>
            </a:r>
            <a:endParaRPr sz="1100"/>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6a51478b3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86a51478b3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r>
              <a:rPr lang="en-US" b="1"/>
              <a:t>Jackie</a:t>
            </a:r>
            <a:r>
              <a:rPr lang="en-US"/>
              <a:t>-</a:t>
            </a:r>
            <a:r>
              <a:rPr lang="en-US" sz="1000" b="1">
                <a:latin typeface="Arial"/>
                <a:ea typeface="Arial"/>
                <a:cs typeface="Arial"/>
                <a:sym typeface="Arial"/>
              </a:rPr>
              <a:t>SCRIPT: </a:t>
            </a:r>
            <a:r>
              <a:rPr lang="en-US" sz="1000">
                <a:latin typeface="Arial"/>
                <a:ea typeface="Arial"/>
                <a:cs typeface="Arial"/>
                <a:sym typeface="Arial"/>
              </a:rPr>
              <a:t>T here </a:t>
            </a:r>
            <a:r>
              <a:rPr lang="en-US" sz="1100"/>
              <a:t>I showcased the Sanford Fit website and discussed how they provide short, fun PA videos. Now back to Daisy. </a:t>
            </a:r>
            <a:endParaRPr sz="1100"/>
          </a:p>
          <a:p>
            <a:pPr marL="0" lvl="0" indent="0" algn="l" rtl="0">
              <a:lnSpc>
                <a:spcPct val="100000"/>
              </a:lnSpc>
              <a:spcBef>
                <a:spcPts val="0"/>
              </a:spcBef>
              <a:spcAft>
                <a:spcPts val="0"/>
              </a:spcAft>
              <a:buSzPts val="1400"/>
              <a:buNone/>
            </a:pPr>
            <a:endParaRPr sz="1100"/>
          </a:p>
        </p:txBody>
      </p:sp>
      <p:sp>
        <p:nvSpPr>
          <p:cNvPr id="158" name="Google Shape;158;g86a51478b3_1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a:t>Daisy Script: </a:t>
            </a:r>
            <a:endParaRPr sz="1300" b="1"/>
          </a:p>
          <a:p>
            <a:pPr marL="0" lvl="0" indent="0" algn="l" rtl="0">
              <a:lnSpc>
                <a:spcPct val="100000"/>
              </a:lnSpc>
              <a:spcBef>
                <a:spcPts val="0"/>
              </a:spcBef>
              <a:spcAft>
                <a:spcPts val="0"/>
              </a:spcAft>
              <a:buSzPts val="1400"/>
              <a:buNone/>
            </a:pPr>
            <a:r>
              <a:rPr lang="en-US" sz="1300"/>
              <a:t>To close off this section we highlighted the lasting benefits of PA breaks. I spoke about how the time and intensity of PA breaks is correlated to the length of time the students are focused. </a:t>
            </a:r>
            <a:endParaRPr sz="1300"/>
          </a:p>
          <a:p>
            <a:pPr marL="0" lvl="0" indent="0" algn="l" rtl="0">
              <a:lnSpc>
                <a:spcPct val="100000"/>
              </a:lnSpc>
              <a:spcBef>
                <a:spcPts val="0"/>
              </a:spcBef>
              <a:spcAft>
                <a:spcPts val="0"/>
              </a:spcAft>
              <a:buSzPts val="1400"/>
              <a:buNone/>
            </a:pPr>
            <a:r>
              <a:rPr lang="en-US" sz="1300"/>
              <a:t>Next Nicole will demonstafe another PA break that we created for Middle school age students. Take it away Nicole!</a:t>
            </a:r>
            <a:endParaRPr sz="1300"/>
          </a:p>
          <a:p>
            <a:pPr marL="0" lvl="0" indent="0" algn="l" rtl="0">
              <a:lnSpc>
                <a:spcPct val="100000"/>
              </a:lnSpc>
              <a:spcBef>
                <a:spcPts val="0"/>
              </a:spcBef>
              <a:spcAft>
                <a:spcPts val="0"/>
              </a:spcAft>
              <a:buSzPts val="1400"/>
              <a:buNone/>
            </a:pPr>
            <a:endParaRP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Nicole</a:t>
            </a:r>
            <a:r>
              <a:rPr lang="en-US"/>
              <a:t>-In this slide I highlighted all the different possible PA breaks middle school teachers can do with their classes.</a:t>
            </a:r>
            <a:endParaRPr/>
          </a:p>
          <a:p>
            <a:pPr marL="0" lvl="0" indent="0" algn="l" rtl="0">
              <a:lnSpc>
                <a:spcPct val="115000"/>
              </a:lnSpc>
              <a:spcBef>
                <a:spcPts val="1200"/>
              </a:spcBef>
              <a:spcAft>
                <a:spcPts val="0"/>
              </a:spcAft>
              <a:buClr>
                <a:schemeClr val="dk1"/>
              </a:buClr>
              <a:buSzPts val="1100"/>
              <a:buFont typeface="Arial"/>
              <a:buNone/>
            </a:pPr>
            <a:r>
              <a:rPr lang="en-US"/>
              <a:t>During the call today I want to demonstrate the last one. For the Dice roller game: Google dice roller. First roll chooses the activity and the second is how many times that activity is performed. So Claudia, If you could roll the dice twice.</a:t>
            </a:r>
            <a:endParaRPr/>
          </a:p>
          <a:p>
            <a:pPr marL="0" lvl="0" indent="0" algn="l" rtl="0">
              <a:lnSpc>
                <a:spcPct val="100000"/>
              </a:lnSpc>
              <a:spcBef>
                <a:spcPts val="120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p:txBody>
      </p:sp>
      <p:sp>
        <p:nvSpPr>
          <p:cNvPr id="177" name="Google Shape;1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d5ae576b7_18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8d5ae576b7_18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Nicole</a:t>
            </a:r>
            <a:r>
              <a:rPr lang="en-US"/>
              <a:t>-Nicole, How do you feel after those _________? please feel free to share in the chat</a:t>
            </a:r>
            <a:endParaRPr/>
          </a:p>
          <a:p>
            <a:pPr marL="0" lvl="0" indent="0" algn="l" rtl="0">
              <a:lnSpc>
                <a:spcPct val="100000"/>
              </a:lnSpc>
              <a:spcBef>
                <a:spcPts val="0"/>
              </a:spcBef>
              <a:spcAft>
                <a:spcPts val="0"/>
              </a:spcAft>
              <a:buSzPts val="1400"/>
              <a:buNone/>
            </a:pPr>
            <a:r>
              <a:rPr lang="en-US"/>
              <a:t>   </a:t>
            </a:r>
            <a:endParaRPr/>
          </a:p>
        </p:txBody>
      </p:sp>
      <p:sp>
        <p:nvSpPr>
          <p:cNvPr id="187" name="Google Shape;187;g8d5ae576b7_18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Nicole:We talked about how having consistent PA can affect the body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d0d5fff10_1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8d0d5fff10_1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On the next slide we touched upon not only the physical benefits of PA, but social/emotional benefits. pa, and pa breaks in the classroom can boost confidence, improve sleep and most importantly can reduce stress anxiety and depression that may be at all-time high during this uncertain time.</a:t>
            </a:r>
            <a:endParaRPr/>
          </a:p>
          <a:p>
            <a:pPr marL="0" lvl="0" indent="0" algn="l" rtl="0">
              <a:lnSpc>
                <a:spcPct val="100000"/>
              </a:lnSpc>
              <a:spcBef>
                <a:spcPts val="12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Frazer A, Hensler JG. Serotonin Involvement in Physiological Function and Behavior. In: Siegel GJ, Agranoff BW, Albers RW, et al., editors. Basic Neurochemistry: Molecular, Cellular and Medical Aspects. 6th edition. Philadelphia: Lippincott-Raven; 1999. Available from: https://www.ncbi.nlm.nih.gov/books/NBK27940/</a:t>
            </a:r>
            <a:endParaRPr/>
          </a:p>
        </p:txBody>
      </p:sp>
      <p:sp>
        <p:nvSpPr>
          <p:cNvPr id="205" name="Google Shape;205;g8d0d5fff10_1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Claudia, </a:t>
            </a:r>
            <a:endParaRPr b="1" dirty="0"/>
          </a:p>
          <a:p>
            <a:pPr marL="0" lvl="0" indent="0" algn="l" rtl="0">
              <a:lnSpc>
                <a:spcPct val="100000"/>
              </a:lnSpc>
              <a:spcBef>
                <a:spcPts val="0"/>
              </a:spcBef>
              <a:spcAft>
                <a:spcPts val="0"/>
              </a:spcAft>
              <a:buSzPts val="1400"/>
              <a:buNone/>
            </a:pPr>
            <a:r>
              <a:rPr lang="en-US" b="1" dirty="0"/>
              <a:t>SCRIPT:</a:t>
            </a:r>
            <a:r>
              <a:rPr lang="en-US" dirty="0"/>
              <a:t> Let’s meet the terrific team. Presenting with me today is Jackie Barahona,  Itzel Palacios-Sanchez, Nicole Ogosi, Daisy </a:t>
            </a:r>
            <a:r>
              <a:rPr lang="en-US" dirty="0" err="1"/>
              <a:t>Valdez,and</a:t>
            </a:r>
            <a:r>
              <a:rPr lang="en-US" dirty="0"/>
              <a:t> Esmeralda Nunez.  To get started, I’ll pass it to Itzel.</a:t>
            </a:r>
            <a:endParaRPr dirty="0"/>
          </a:p>
        </p:txBody>
      </p:sp>
      <p:sp>
        <p:nvSpPr>
          <p:cNvPr id="41" name="Google Shape;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d0d5fff10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8d0d5fff10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Nicole</a:t>
            </a:r>
            <a:r>
              <a:rPr lang="en-US" sz="1000">
                <a:latin typeface="Arial"/>
                <a:ea typeface="Arial"/>
                <a:cs typeface="Arial"/>
                <a:sym typeface="Arial"/>
              </a:rPr>
              <a:t> </a:t>
            </a:r>
            <a:endParaRPr sz="10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t>Here we talked about how having fun and introducing PA breaks in the classroom can lead students to remember them the teacher as well as material for a long time</a:t>
            </a:r>
            <a:endParaRPr/>
          </a:p>
          <a:p>
            <a:pPr marL="0" lvl="0" indent="0" algn="l" rtl="0">
              <a:lnSpc>
                <a:spcPct val="100000"/>
              </a:lnSpc>
              <a:spcBef>
                <a:spcPts val="1200"/>
              </a:spcBef>
              <a:spcAft>
                <a:spcPts val="0"/>
              </a:spcAft>
              <a:buSzPts val="1400"/>
              <a:buNone/>
            </a:pPr>
            <a:r>
              <a:rPr lang="en-US"/>
              <a:t>Now Itzel will explore PA breaks for HS students</a:t>
            </a:r>
            <a:endParaRPr/>
          </a:p>
        </p:txBody>
      </p:sp>
      <p:sp>
        <p:nvSpPr>
          <p:cNvPr id="214" name="Google Shape;214;g8d0d5fff10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t>Itzel SCRIPT: </a:t>
            </a:r>
            <a:r>
              <a:rPr lang="en-US" sz="1100"/>
              <a:t>Thank you Nicole!</a:t>
            </a:r>
            <a:r>
              <a:rPr lang="en-US" sz="1100" b="1">
                <a:solidFill>
                  <a:srgbClr val="000000"/>
                </a:solidFill>
              </a:rPr>
              <a:t> </a:t>
            </a:r>
            <a:r>
              <a:rPr lang="en-US" sz="1100">
                <a:solidFill>
                  <a:srgbClr val="000000"/>
                </a:solidFill>
              </a:rPr>
              <a:t>For our last grade group, which is our high school students, we included the following PA resources. It was important to mention that older youth like to be treated as adults, and that giving youth the option of choosing the PA activity they want to to can make it more engaging for them and their peers. Luckily many organizations like the AHA have resources as well. “In-class activity breaks” provides many activities that are meant to be in group settings but we mentioned that they can be easily adapted to distance learning. The second resource we shared was a video from UCLA Recreation Move Mail which we will also try with you today!</a:t>
            </a:r>
            <a:endParaRPr sz="1100">
              <a:solidFill>
                <a:srgbClr val="000000"/>
              </a:solidFill>
            </a:endParaRPr>
          </a:p>
        </p:txBody>
      </p:sp>
      <p:sp>
        <p:nvSpPr>
          <p:cNvPr id="226" name="Google Shape;22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b="1" dirty="0">
                <a:latin typeface="Arial"/>
                <a:ea typeface="Arial"/>
                <a:cs typeface="Arial"/>
                <a:sym typeface="Arial"/>
              </a:rPr>
              <a:t>Itzel</a:t>
            </a:r>
            <a:r>
              <a:rPr lang="en-US" sz="1000" dirty="0">
                <a:latin typeface="Arial"/>
                <a:ea typeface="Arial"/>
                <a:cs typeface="Arial"/>
                <a:sym typeface="Arial"/>
              </a:rPr>
              <a:t>- </a:t>
            </a:r>
            <a:r>
              <a:rPr lang="en-US" sz="1000" b="1" dirty="0">
                <a:latin typeface="Arial"/>
                <a:ea typeface="Arial"/>
                <a:cs typeface="Arial"/>
                <a:sym typeface="Arial"/>
              </a:rPr>
              <a:t>SCRIPT: </a:t>
            </a:r>
            <a:r>
              <a:rPr lang="en-US" sz="1000" dirty="0">
                <a:latin typeface="Arial"/>
                <a:ea typeface="Arial"/>
                <a:cs typeface="Arial"/>
                <a:sym typeface="Arial"/>
              </a:rPr>
              <a:t> How do you all feel now after the activity? Do you feel less tense, more relaxed? Share with us how you are feeling in the chat! According to Dr. </a:t>
            </a:r>
            <a:r>
              <a:rPr lang="en-US" sz="1000" dirty="0" err="1">
                <a:latin typeface="Arial"/>
                <a:ea typeface="Arial"/>
                <a:cs typeface="Arial"/>
                <a:sym typeface="Arial"/>
              </a:rPr>
              <a:t>Ratey</a:t>
            </a:r>
            <a:r>
              <a:rPr lang="en-US" sz="1000" dirty="0">
                <a:latin typeface="Arial"/>
                <a:ea typeface="Arial"/>
                <a:cs typeface="Arial"/>
                <a:sym typeface="Arial"/>
              </a:rPr>
              <a:t>, by including PA breaks in the school day, we are priming the brain for learning. </a:t>
            </a:r>
            <a:endParaRPr sz="1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p>
        </p:txBody>
      </p:sp>
      <p:sp>
        <p:nvSpPr>
          <p:cNvPr id="239" name="Google Shape;2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6a51478b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86a51478b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Itzel SCRIPT: </a:t>
            </a:r>
            <a:r>
              <a:rPr lang="en-US"/>
              <a:t>Adding breaks to your class can be as easy as 1,2,3! These are some strategies to keep in mind when planning to include PA breaks. Making PA breaks a routine can render better results for students. There is a chance that one may run into problems when showing videos or sharing links, so have a back up plan. And last but definitely not least </a:t>
            </a:r>
            <a:r>
              <a:rPr lang="en-US" b="1"/>
              <a:t>Make it fun! </a:t>
            </a:r>
            <a:r>
              <a:rPr lang="en-US"/>
              <a:t>You’d be surprised how much some of these PA activities can influence your students. Jackie will talk about an example of how planned PA breaks could look on a schedule on the next slide</a:t>
            </a:r>
            <a:endParaRPr/>
          </a:p>
        </p:txBody>
      </p:sp>
      <p:sp>
        <p:nvSpPr>
          <p:cNvPr id="250" name="Google Shape;250;g86a51478b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d5ae576b7_6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8d5ae576b7_6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Jackie SCRIPT: </a:t>
            </a:r>
            <a:r>
              <a:rPr lang="en-US">
                <a:latin typeface="Arial"/>
                <a:ea typeface="Arial"/>
                <a:cs typeface="Arial"/>
                <a:sym typeface="Arial"/>
              </a:rPr>
              <a:t>Here’s an example of how to schedule PA breaks in your school day. We wanted to emphasize that it does not matter when you move, just make sure to move throughout the day!</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60" name="Google Shape;260;g8d5ae576b7_6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1f289491e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91f289491e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b="1">
                <a:latin typeface="Arial"/>
                <a:ea typeface="Arial"/>
                <a:cs typeface="Arial"/>
                <a:sym typeface="Arial"/>
              </a:rPr>
              <a:t>Jackie- SCRIPT:</a:t>
            </a:r>
            <a:r>
              <a:rPr lang="en-US" sz="1100">
                <a:latin typeface="Arial"/>
                <a:ea typeface="Arial"/>
                <a:cs typeface="Arial"/>
                <a:sym typeface="Arial"/>
              </a:rPr>
              <a:t> </a:t>
            </a:r>
            <a:r>
              <a:rPr lang="en-US" sz="1100" b="1">
                <a:latin typeface="Arial"/>
                <a:ea typeface="Arial"/>
                <a:cs typeface="Arial"/>
                <a:sym typeface="Arial"/>
              </a:rPr>
              <a:t> </a:t>
            </a:r>
            <a:r>
              <a:rPr lang="en-US" sz="1000">
                <a:latin typeface="Arial"/>
                <a:ea typeface="Arial"/>
                <a:cs typeface="Arial"/>
                <a:sym typeface="Arial"/>
              </a:rPr>
              <a:t>As we wrapped up our presentation, we had a final poll question. </a:t>
            </a:r>
            <a:r>
              <a:rPr lang="en-US" sz="1100">
                <a:latin typeface="Arial"/>
                <a:ea typeface="Arial"/>
                <a:cs typeface="Arial"/>
                <a:sym typeface="Arial"/>
              </a:rPr>
              <a:t>Out of the 230 teachers who responded to the Mentimeter poll, 88% said they were very likely or planning to schedule PA breaks during their virtual lessons. Now I will pass it to Esmeralda to talk about teacher feedback and how we distributed PA Break resources. </a:t>
            </a:r>
            <a:endParaRPr sz="1100">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endParaRPr b="1"/>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69" name="Google Shape;269;g91f289491e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1f289491e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91f289491e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400" b="1">
                <a:latin typeface="Arial"/>
                <a:ea typeface="Arial"/>
                <a:cs typeface="Arial"/>
                <a:sym typeface="Arial"/>
              </a:rPr>
              <a:t>Esmeralda-</a:t>
            </a:r>
            <a:r>
              <a:rPr lang="en-US" sz="1400">
                <a:latin typeface="Arial"/>
                <a:ea typeface="Arial"/>
                <a:cs typeface="Arial"/>
                <a:sym typeface="Arial"/>
              </a:rPr>
              <a:t>SCRIPT: Thank you Jackie. The feedback from our presentation was very positive. </a:t>
            </a:r>
            <a:r>
              <a:rPr lang="en-US" sz="1350" b="1">
                <a:solidFill>
                  <a:srgbClr val="0D5B97"/>
                </a:solidFill>
                <a:latin typeface="Arial"/>
                <a:ea typeface="Arial"/>
                <a:cs typeface="Arial"/>
                <a:sym typeface="Arial"/>
              </a:rPr>
              <a:t> </a:t>
            </a:r>
            <a:r>
              <a:rPr lang="en-US" sz="1000" b="1">
                <a:solidFill>
                  <a:srgbClr val="0D5B97"/>
                </a:solidFill>
                <a:latin typeface="Arial"/>
                <a:ea typeface="Arial"/>
                <a:cs typeface="Arial"/>
                <a:sym typeface="Arial"/>
              </a:rPr>
              <a:t>“</a:t>
            </a:r>
            <a:r>
              <a:rPr lang="en-US" b="1">
                <a:solidFill>
                  <a:srgbClr val="0D5B97"/>
                </a:solidFill>
                <a:latin typeface="Arial"/>
                <a:ea typeface="Arial"/>
                <a:cs typeface="Arial"/>
                <a:sym typeface="Arial"/>
              </a:rPr>
              <a:t>You were amazing! Teachers in the stands loved it and they loved the opportunities to stand up. One teacher said it was the best session of the day.” As a result of this presentation we were also invited to present to California Association for Health, Physical Education, Recreation &amp; Dance, otherwise known as CAHPERD.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78" name="Google Shape;278;g91f289491e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latin typeface="Arial"/>
                <a:ea typeface="Arial"/>
                <a:cs typeface="Arial"/>
                <a:sym typeface="Arial"/>
              </a:rPr>
              <a:t>Esmeralda</a:t>
            </a:r>
            <a:r>
              <a:rPr lang="en-US" sz="1700">
                <a:latin typeface="Arial"/>
                <a:ea typeface="Arial"/>
                <a:cs typeface="Arial"/>
                <a:sym typeface="Arial"/>
              </a:rPr>
              <a:t>-</a:t>
            </a:r>
            <a:r>
              <a:rPr lang="en-US" sz="1400">
                <a:latin typeface="Arial"/>
                <a:ea typeface="Arial"/>
                <a:cs typeface="Arial"/>
                <a:sym typeface="Arial"/>
              </a:rPr>
              <a:t>SCRIPT: </a:t>
            </a:r>
            <a:r>
              <a:rPr lang="en-US" sz="1400"/>
              <a:t>  </a:t>
            </a:r>
            <a:r>
              <a:rPr lang="en-US" sz="1400">
                <a:solidFill>
                  <a:srgbClr val="333333"/>
                </a:solidFill>
                <a:highlight>
                  <a:schemeClr val="lt1"/>
                </a:highlight>
                <a:latin typeface="Arial"/>
                <a:ea typeface="Arial"/>
                <a:cs typeface="Arial"/>
                <a:sym typeface="Arial"/>
              </a:rPr>
              <a:t>We are hopeful that Alvord students will greatly benefit from the resources shared at this session. </a:t>
            </a:r>
            <a:r>
              <a:rPr lang="en-US" sz="1400">
                <a:latin typeface="Arial"/>
                <a:ea typeface="Arial"/>
                <a:cs typeface="Arial"/>
                <a:sym typeface="Arial"/>
              </a:rPr>
              <a:t>We provided a list of resources to the teachers.</a:t>
            </a:r>
            <a:endParaRPr sz="1400"/>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93" name="Google Shape;2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d0d5fff10_1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8d0d5fff10_14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8d0d5fff10_14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d0d5fff10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8d0d5fff10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500" b="1"/>
              <a:t>Esmeralda</a:t>
            </a:r>
            <a:r>
              <a:rPr lang="en-US" sz="1500"/>
              <a:t> SCRIPT:</a:t>
            </a:r>
            <a:r>
              <a:rPr lang="en-US" sz="1500" b="1"/>
              <a:t> -</a:t>
            </a:r>
            <a:r>
              <a:rPr lang="en-US" sz="1500"/>
              <a:t>We shared our social media accounts with them and encouraged them to follow us on Instagram and Facebook to stay connected. Thank you on behalf of the CFHL, UCCE Riverside Team!</a:t>
            </a:r>
            <a:r>
              <a:rPr lang="en-US" sz="1400"/>
              <a:t> For any questions or comments please contact our Program Supervisor Claudia Carlos. The Riverside team would like to express gratitude to Michele Tabor for her time and support on this project. </a:t>
            </a:r>
            <a:endParaRPr sz="1500"/>
          </a:p>
        </p:txBody>
      </p:sp>
      <p:sp>
        <p:nvSpPr>
          <p:cNvPr id="310" name="Google Shape;310;g8d0d5fff10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t>Itzel, SCRIPT</a:t>
            </a:r>
            <a:r>
              <a:rPr lang="en-US" sz="1100"/>
              <a:t>: Thank you Claudia!</a:t>
            </a:r>
            <a:endParaRPr sz="1100"/>
          </a:p>
          <a:p>
            <a:pPr marL="0" lvl="0" indent="0" algn="l" rtl="0">
              <a:lnSpc>
                <a:spcPct val="100000"/>
              </a:lnSpc>
              <a:spcBef>
                <a:spcPts val="0"/>
              </a:spcBef>
              <a:spcAft>
                <a:spcPts val="0"/>
              </a:spcAft>
              <a:buSzPts val="1400"/>
              <a:buNone/>
            </a:pPr>
            <a:r>
              <a:rPr lang="en-US" sz="1100"/>
              <a:t>For this presentation we will explore the benefits of PA Breaks for different grade levels. </a:t>
            </a:r>
            <a:endParaRPr sz="1100"/>
          </a:p>
          <a:p>
            <a:pPr marL="0" lvl="0" indent="0" algn="l" rtl="0">
              <a:lnSpc>
                <a:spcPct val="100000"/>
              </a:lnSpc>
              <a:spcBef>
                <a:spcPts val="0"/>
              </a:spcBef>
              <a:spcAft>
                <a:spcPts val="0"/>
              </a:spcAft>
              <a:buSzPts val="1400"/>
              <a:buNone/>
            </a:pPr>
            <a:r>
              <a:rPr lang="en-US" sz="1100"/>
              <a:t>We will share multiple PA resources with you. These resources have been selected for teachers in mind. </a:t>
            </a:r>
            <a:endParaRPr sz="1100"/>
          </a:p>
        </p:txBody>
      </p:sp>
      <p:sp>
        <p:nvSpPr>
          <p:cNvPr id="51" name="Google Shape;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d5ae576b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g8d5ae576b7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b="1">
                <a:latin typeface="Arial"/>
                <a:ea typeface="Arial"/>
                <a:cs typeface="Arial"/>
                <a:sym typeface="Arial"/>
              </a:rPr>
              <a:t>Jackie-</a:t>
            </a:r>
            <a:r>
              <a:rPr lang="en-US" sz="900">
                <a:latin typeface="Arial"/>
                <a:ea typeface="Arial"/>
                <a:cs typeface="Arial"/>
                <a:sym typeface="Arial"/>
              </a:rPr>
              <a:t> </a:t>
            </a:r>
            <a:r>
              <a:rPr lang="en-US" sz="900" b="1">
                <a:latin typeface="Arial"/>
                <a:ea typeface="Arial"/>
                <a:cs typeface="Arial"/>
                <a:sym typeface="Arial"/>
              </a:rPr>
              <a:t>SCRIPT:</a:t>
            </a:r>
            <a:r>
              <a:rPr lang="en-US" sz="900">
                <a:latin typeface="Arial"/>
                <a:ea typeface="Arial"/>
                <a:cs typeface="Arial"/>
                <a:sym typeface="Arial"/>
              </a:rPr>
              <a:t> </a:t>
            </a:r>
            <a:r>
              <a:rPr lang="en-US" sz="1100"/>
              <a:t>Thank you Itzel! We started off with an icebreaker, that we’ll be using today. For today’s question, we will be using Menti.com.  “Why is physical activity important?” Please go to menti.com and enter the code: </a:t>
            </a:r>
            <a:r>
              <a:rPr lang="en-US">
                <a:highlight>
                  <a:srgbClr val="FFFFFF"/>
                </a:highlight>
                <a:latin typeface="Arial"/>
                <a:ea typeface="Arial"/>
                <a:cs typeface="Arial"/>
                <a:sym typeface="Arial"/>
              </a:rPr>
              <a:t>25 57 86 9</a:t>
            </a:r>
            <a:r>
              <a:rPr lang="en-US" sz="1100"/>
              <a:t>. You can also find this information at the top left portion of this slide and in the chat. You will be allowed to enter up to 3 responses. Another option is that you can open your camera to scan the QR code on the slide. If you can’t access Menti.com please respond in the Chat. Thank you for participating in today’s icebreaker, now back to Itzel. </a:t>
            </a:r>
            <a:endParaRPr sz="1100"/>
          </a:p>
          <a:p>
            <a:pPr marL="0" lvl="0" indent="0" algn="l" rtl="0">
              <a:lnSpc>
                <a:spcPct val="115000"/>
              </a:lnSpc>
              <a:spcBef>
                <a:spcPts val="0"/>
              </a:spcBef>
              <a:spcAft>
                <a:spcPts val="0"/>
              </a:spcAft>
              <a:buClr>
                <a:schemeClr val="dk1"/>
              </a:buClr>
              <a:buSzPts val="1100"/>
              <a:buFont typeface="Arial"/>
              <a:buNone/>
            </a:pPr>
            <a:r>
              <a:rPr lang="en-US" sz="1100"/>
              <a:t> </a:t>
            </a:r>
            <a:endParaRPr sz="1100"/>
          </a:p>
          <a:p>
            <a:pPr marL="0" lvl="0" indent="0" algn="l" rtl="0">
              <a:lnSpc>
                <a:spcPct val="100000"/>
              </a:lnSpc>
              <a:spcBef>
                <a:spcPts val="0"/>
              </a:spcBef>
              <a:spcAft>
                <a:spcPts val="0"/>
              </a:spcAft>
              <a:buSzPts val="1400"/>
              <a:buNone/>
            </a:pPr>
            <a:endParaRPr sz="900">
              <a:latin typeface="Arial"/>
              <a:ea typeface="Arial"/>
              <a:cs typeface="Arial"/>
              <a:sym typeface="Arial"/>
            </a:endParaRPr>
          </a:p>
        </p:txBody>
      </p:sp>
      <p:sp>
        <p:nvSpPr>
          <p:cNvPr id="62" name="Google Shape;62;g8d5ae576b7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912e978b1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912e978b1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b="1"/>
              <a:t>Itzel</a:t>
            </a:r>
            <a:endParaRPr sz="900" b="1"/>
          </a:p>
          <a:p>
            <a:pPr marL="0" lvl="0" indent="0" algn="l" rtl="0">
              <a:lnSpc>
                <a:spcPct val="100000"/>
              </a:lnSpc>
              <a:spcBef>
                <a:spcPts val="0"/>
              </a:spcBef>
              <a:spcAft>
                <a:spcPts val="0"/>
              </a:spcAft>
              <a:buClr>
                <a:schemeClr val="dk1"/>
              </a:buClr>
              <a:buSzPts val="1400"/>
              <a:buFont typeface="Arial"/>
              <a:buNone/>
            </a:pPr>
            <a:r>
              <a:rPr lang="en-US" sz="900" b="1"/>
              <a:t>SCRIPT: Thank you for that great ice breaker Jackie! Those were some great responses. </a:t>
            </a:r>
            <a:endParaRPr sz="900" b="1"/>
          </a:p>
          <a:p>
            <a:pPr marL="0" lvl="0" indent="0" algn="l" rtl="0">
              <a:lnSpc>
                <a:spcPct val="100000"/>
              </a:lnSpc>
              <a:spcBef>
                <a:spcPts val="0"/>
              </a:spcBef>
              <a:spcAft>
                <a:spcPts val="0"/>
              </a:spcAft>
              <a:buSzPts val="1400"/>
              <a:buNone/>
            </a:pPr>
            <a:endParaRPr sz="900" b="1">
              <a:latin typeface="Arial"/>
              <a:ea typeface="Arial"/>
              <a:cs typeface="Arial"/>
              <a:sym typeface="Arial"/>
            </a:endParaRPr>
          </a:p>
        </p:txBody>
      </p:sp>
      <p:sp>
        <p:nvSpPr>
          <p:cNvPr id="73" name="Google Shape;73;g912e978b1d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d0d5fff10_5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8d0d5fff10_5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900" b="1"/>
              <a:t>Itzel SCRIPT :</a:t>
            </a:r>
            <a:r>
              <a:rPr lang="en-US" sz="900"/>
              <a:t>We will start off with some general student benefits. According to the CDC student concentration will be improved along with their ability to stay on-task. PA breaks can help reduce disruptive behavior like fidgeting. They can also help improve motivation and engagement in learning as well as improving academic performance (grades) and finally PA breaks can help increase the amount of PA students perform helping them meet the recommended daily 60 minutes of physical activity.</a:t>
            </a:r>
            <a:endParaRPr sz="900"/>
          </a:p>
        </p:txBody>
      </p:sp>
      <p:sp>
        <p:nvSpPr>
          <p:cNvPr id="81" name="Google Shape;81;g8d0d5fff10_5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Daisy Script: Thank you Itzel What we talked about here - </a:t>
            </a:r>
            <a:r>
              <a:rPr lang="en-US"/>
              <a:t>In this section we highlighted the physicochemical connection and benefits that result from the Physical activity breaks. We showed these two slides that demonstrate how brain activity increases and helps students perform better on tests. </a:t>
            </a:r>
            <a:endParaRPr/>
          </a:p>
          <a:p>
            <a:pPr marL="0" lvl="0" indent="0" algn="l" rtl="0">
              <a:lnSpc>
                <a:spcPct val="100000"/>
              </a:lnSpc>
              <a:spcBef>
                <a:spcPts val="0"/>
              </a:spcBef>
              <a:spcAft>
                <a:spcPts val="0"/>
              </a:spcAft>
              <a:buSzPts val="1400"/>
              <a:buNone/>
            </a:pPr>
            <a:endParaRPr/>
          </a:p>
        </p:txBody>
      </p:sp>
      <p:sp>
        <p:nvSpPr>
          <p:cNvPr id="90" name="Google Shape;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5ae576b7_1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8d5ae576b7_1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Daisy Script: </a:t>
            </a:r>
            <a:r>
              <a:rPr lang="en-US" sz="1400"/>
              <a:t>By referencing scientific research and experts in this field we attempted to persuade and educate our audience about the benefits of PA, through logos. in other sections we highlighted more of the emotional and ethical benefits.</a:t>
            </a:r>
            <a:endParaRPr sz="1400"/>
          </a:p>
          <a:p>
            <a:pPr marL="0" lvl="0" indent="0" algn="l" rtl="0">
              <a:lnSpc>
                <a:spcPct val="100000"/>
              </a:lnSpc>
              <a:spcBef>
                <a:spcPts val="0"/>
              </a:spcBef>
              <a:spcAft>
                <a:spcPts val="0"/>
              </a:spcAft>
              <a:buSzPts val="1400"/>
              <a:buNone/>
            </a:pPr>
            <a:endParaRPr sz="10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4" name="Google Shape;104;g8d5ae576b7_17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Daisy: Script:</a:t>
            </a:r>
            <a:r>
              <a:rPr lang="en-US"/>
              <a:t> At this moment I lead a movement break that is</a:t>
            </a:r>
            <a:r>
              <a:rPr lang="en-US" b="1"/>
              <a:t> </a:t>
            </a:r>
            <a:r>
              <a:rPr lang="en-US"/>
              <a:t>suitable for lower elementary students pre-K through 2nd grade students. The resource we highlighted here was a GoNoodle dance video. Everyone on the call was excited to try it out.</a:t>
            </a:r>
            <a:endParaRPr/>
          </a:p>
          <a:p>
            <a:pPr marL="0" lvl="0" indent="0" algn="l" rtl="0">
              <a:lnSpc>
                <a:spcPct val="100000"/>
              </a:lnSpc>
              <a:spcBef>
                <a:spcPts val="0"/>
              </a:spcBef>
              <a:spcAft>
                <a:spcPts val="0"/>
              </a:spcAft>
              <a:buSzPts val="1400"/>
              <a:buNone/>
            </a:pPr>
            <a:r>
              <a:rPr lang="en-US"/>
              <a:t>So let’s give it a quick try ourselves!  If you are able to, please stand and follow along with the dance video and have fun.</a:t>
            </a:r>
            <a:endParaRPr/>
          </a:p>
          <a:p>
            <a:pPr marL="0" lvl="0" indent="0" algn="l" rtl="0">
              <a:lnSpc>
                <a:spcPct val="100000"/>
              </a:lnSpc>
              <a:spcBef>
                <a:spcPts val="0"/>
              </a:spcBef>
              <a:spcAft>
                <a:spcPts val="0"/>
              </a:spcAft>
              <a:buSzPts val="1400"/>
              <a:buNone/>
            </a:pPr>
            <a:r>
              <a:rPr lang="en-US" b="1"/>
              <a:t>Play first 30 second of “I Go a Feeling”GoNoodle dance video. </a:t>
            </a:r>
            <a:endParaRPr b="1"/>
          </a:p>
          <a:p>
            <a:pPr marL="0" lvl="0" indent="0" algn="l" rtl="0">
              <a:lnSpc>
                <a:spcPct val="100000"/>
              </a:lnSpc>
              <a:spcBef>
                <a:spcPts val="0"/>
              </a:spcBef>
              <a:spcAft>
                <a:spcPts val="0"/>
              </a:spcAft>
              <a:buSzPts val="1400"/>
              <a:buNone/>
            </a:pPr>
            <a:r>
              <a:rPr lang="en-US"/>
              <a:t>Great thank you for participating!</a:t>
            </a:r>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1"/>
          <p:cNvSpPr txBox="1">
            <a:spLocks noGrp="1"/>
          </p:cNvSpPr>
          <p:nvPr>
            <p:ph type="ctrTitle"/>
          </p:nvPr>
        </p:nvSpPr>
        <p:spPr>
          <a:xfrm>
            <a:off x="5661212" y="1815774"/>
            <a:ext cx="5943601" cy="1398073"/>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1"/>
          <p:cNvSpPr txBox="1">
            <a:spLocks noGrp="1"/>
          </p:cNvSpPr>
          <p:nvPr>
            <p:ph type="subTitle" idx="1"/>
          </p:nvPr>
        </p:nvSpPr>
        <p:spPr>
          <a:xfrm>
            <a:off x="5661212" y="3254188"/>
            <a:ext cx="5943600" cy="1729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600"/>
              <a:buNone/>
              <a:defRPr sz="3600" b="1">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1"/>
          <p:cNvSpPr txBox="1"/>
          <p:nvPr/>
        </p:nvSpPr>
        <p:spPr>
          <a:xfrm>
            <a:off x="1057365" y="6464901"/>
            <a:ext cx="9888751"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California's CalFresh Healthy Living, with funding from the United States Department of Agriculture’s Supplemental Nutrition Assistance Program – USDA SNAP, produced this material. These institutions are equal opportunity providers and employers. For important nutrition information, visit www.CalFreshHealthyLiving.org. </a:t>
            </a:r>
            <a:endParaRPr sz="500" b="0" i="1" u="none" strike="noStrike" cap="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22"/>
          <p:cNvSpPr txBox="1">
            <a:spLocks noGrp="1"/>
          </p:cNvSpPr>
          <p:nvPr>
            <p:ph type="body" idx="1"/>
          </p:nvPr>
        </p:nvSpPr>
        <p:spPr>
          <a:xfrm>
            <a:off x="947350" y="3147319"/>
            <a:ext cx="10515600" cy="25194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b="1">
                <a:solidFill>
                  <a:schemeClr val="dk1"/>
                </a:solidFill>
                <a:latin typeface="Arial"/>
                <a:ea typeface="Arial"/>
                <a:cs typeface="Arial"/>
                <a:sym typeface="Arial"/>
              </a:defRPr>
            </a:lvl1pPr>
            <a:lvl2pPr marL="914400" lvl="1" indent="-431800" algn="l">
              <a:lnSpc>
                <a:spcPct val="90000"/>
              </a:lnSpc>
              <a:spcBef>
                <a:spcPts val="500"/>
              </a:spcBef>
              <a:spcAft>
                <a:spcPts val="0"/>
              </a:spcAft>
              <a:buClr>
                <a:schemeClr val="dk1"/>
              </a:buClr>
              <a:buSzPts val="3200"/>
              <a:buFont typeface="Arial"/>
              <a:buChar char="•"/>
              <a:defRPr sz="3200">
                <a:solidFill>
                  <a:schemeClr val="dk1"/>
                </a:solidFill>
                <a:latin typeface="Arial"/>
                <a:ea typeface="Arial"/>
                <a:cs typeface="Arial"/>
                <a:sym typeface="Arial"/>
              </a:defRPr>
            </a:lvl2pPr>
            <a:lvl3pPr marL="1371600" lvl="2" indent="-406400" algn="l">
              <a:lnSpc>
                <a:spcPct val="90000"/>
              </a:lnSpc>
              <a:spcBef>
                <a:spcPts val="500"/>
              </a:spcBef>
              <a:spcAft>
                <a:spcPts val="0"/>
              </a:spcAft>
              <a:buClr>
                <a:schemeClr val="dk1"/>
              </a:buClr>
              <a:buSzPts val="2800"/>
              <a:buFont typeface="Arial"/>
              <a:buChar char="•"/>
              <a:defRPr sz="2800">
                <a:solidFill>
                  <a:schemeClr val="dk1"/>
                </a:solidFill>
                <a:latin typeface="Arial"/>
                <a:ea typeface="Arial"/>
                <a:cs typeface="Arial"/>
                <a:sym typeface="Arial"/>
              </a:defRPr>
            </a:lvl3pPr>
            <a:lvl4pPr marL="1828800" lvl="3" indent="-393700" algn="l">
              <a:lnSpc>
                <a:spcPct val="90000"/>
              </a:lnSpc>
              <a:spcBef>
                <a:spcPts val="500"/>
              </a:spcBef>
              <a:spcAft>
                <a:spcPts val="0"/>
              </a:spcAft>
              <a:buClr>
                <a:schemeClr val="dk1"/>
              </a:buClr>
              <a:buSzPts val="2600"/>
              <a:buFont typeface="Arial"/>
              <a:buChar char="•"/>
              <a:defRPr sz="2600">
                <a:solidFill>
                  <a:schemeClr val="dk1"/>
                </a:solidFill>
                <a:latin typeface="Arial"/>
                <a:ea typeface="Arial"/>
                <a:cs typeface="Arial"/>
                <a:sym typeface="Arial"/>
              </a:defRPr>
            </a:lvl4pPr>
            <a:lvl5pPr marL="2286000" lvl="4" indent="-381000" algn="l">
              <a:lnSpc>
                <a:spcPct val="90000"/>
              </a:lnSpc>
              <a:spcBef>
                <a:spcPts val="500"/>
              </a:spcBef>
              <a:spcAft>
                <a:spcPts val="0"/>
              </a:spcAft>
              <a:buClr>
                <a:schemeClr val="dk1"/>
              </a:buClr>
              <a:buSzPts val="2400"/>
              <a:buFont typeface="Arial"/>
              <a:buChar char="•"/>
              <a:defRPr sz="2400">
                <a:solidFill>
                  <a:schemeClr val="dk1"/>
                </a:solidFill>
                <a:latin typeface="Arial"/>
                <a:ea typeface="Arial"/>
                <a:cs typeface="Arial"/>
                <a:sym typeface="Aria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22"/>
          <p:cNvSpPr txBox="1">
            <a:spLocks noGrp="1"/>
          </p:cNvSpPr>
          <p:nvPr>
            <p:ph type="title"/>
          </p:nvPr>
        </p:nvSpPr>
        <p:spPr>
          <a:xfrm>
            <a:off x="947350" y="162914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31F62"/>
              </a:buClr>
              <a:buSzPts val="4400"/>
              <a:buFont typeface="Arial"/>
              <a:buNone/>
              <a:defRPr b="1" i="0">
                <a:solidFill>
                  <a:srgbClr val="531F6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22"/>
          <p:cNvPicPr preferRelativeResize="0"/>
          <p:nvPr/>
        </p:nvPicPr>
        <p:blipFill rotWithShape="1">
          <a:blip r:embed="rId3">
            <a:alphaModFix/>
          </a:blip>
          <a:srcRect/>
          <a:stretch/>
        </p:blipFill>
        <p:spPr>
          <a:xfrm>
            <a:off x="66502" y="6140886"/>
            <a:ext cx="2086495" cy="771252"/>
          </a:xfrm>
          <a:prstGeom prst="rect">
            <a:avLst/>
          </a:prstGeom>
          <a:noFill/>
          <a:ln>
            <a:noFill/>
          </a:ln>
        </p:spPr>
      </p:pic>
      <p:sp>
        <p:nvSpPr>
          <p:cNvPr id="22" name="Google Shape;22;p22"/>
          <p:cNvSpPr txBox="1"/>
          <p:nvPr/>
        </p:nvSpPr>
        <p:spPr>
          <a:xfrm>
            <a:off x="4374292" y="6390328"/>
            <a:ext cx="766745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California's CalFresh Healthy Living, with funding from the United States Department of Agriculture’s Supplemental Nutrition Assistance Program – USDA SNAP, produced this material. These institutions are equal opportunity providers and employers. For important nutrition information, visit www.CalFreshHealthyLiving.org. </a:t>
            </a:r>
            <a:endParaRPr sz="500" b="0" i="1" u="none" strike="noStrike" cap="none">
              <a:solidFill>
                <a:schemeClr val="dk1"/>
              </a:solidFill>
              <a:latin typeface="Arial"/>
              <a:ea typeface="Arial"/>
              <a:cs typeface="Arial"/>
              <a:sym typeface="Arial"/>
            </a:endParaRPr>
          </a:p>
        </p:txBody>
      </p:sp>
      <p:pic>
        <p:nvPicPr>
          <p:cNvPr id="23" name="Google Shape;23;p22"/>
          <p:cNvPicPr preferRelativeResize="0"/>
          <p:nvPr/>
        </p:nvPicPr>
        <p:blipFill rotWithShape="1">
          <a:blip r:embed="rId4">
            <a:alphaModFix/>
          </a:blip>
          <a:srcRect/>
          <a:stretch/>
        </p:blipFill>
        <p:spPr>
          <a:xfrm>
            <a:off x="262646" y="6316347"/>
            <a:ext cx="3767847" cy="4389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24"/>
          <p:cNvPicPr preferRelativeResize="0"/>
          <p:nvPr/>
        </p:nvPicPr>
        <p:blipFill rotWithShape="1">
          <a:blip r:embed="rId3">
            <a:alphaModFix/>
          </a:blip>
          <a:srcRect/>
          <a:stretch/>
        </p:blipFill>
        <p:spPr>
          <a:xfrm>
            <a:off x="66502" y="6140886"/>
            <a:ext cx="2086495" cy="771252"/>
          </a:xfrm>
          <a:prstGeom prst="rect">
            <a:avLst/>
          </a:prstGeom>
          <a:noFill/>
          <a:ln>
            <a:noFill/>
          </a:ln>
        </p:spPr>
      </p:pic>
      <p:sp>
        <p:nvSpPr>
          <p:cNvPr id="26" name="Google Shape;26;p24"/>
          <p:cNvSpPr txBox="1"/>
          <p:nvPr/>
        </p:nvSpPr>
        <p:spPr>
          <a:xfrm>
            <a:off x="4374292" y="6390328"/>
            <a:ext cx="766745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California's CalFresh Healthy Living, with funding from the United States Department of Agriculture’s Supplemental Nutrition Assistance Program – USDA SNAP, produced this material. These institutions are equal opportunity providers and employers. For important nutrition information, visit www.CalFreshHealthyLiving.org. </a:t>
            </a:r>
            <a:endParaRPr sz="500" b="0" i="1" u="none" strike="noStrike" cap="none">
              <a:solidFill>
                <a:schemeClr val="dk1"/>
              </a:solidFill>
              <a:latin typeface="Arial"/>
              <a:ea typeface="Arial"/>
              <a:cs typeface="Arial"/>
              <a:sym typeface="Arial"/>
            </a:endParaRPr>
          </a:p>
        </p:txBody>
      </p:sp>
      <p:pic>
        <p:nvPicPr>
          <p:cNvPr id="27" name="Google Shape;27;p24"/>
          <p:cNvPicPr preferRelativeResize="0"/>
          <p:nvPr/>
        </p:nvPicPr>
        <p:blipFill rotWithShape="1">
          <a:blip r:embed="rId4">
            <a:alphaModFix/>
          </a:blip>
          <a:srcRect/>
          <a:stretch/>
        </p:blipFill>
        <p:spPr>
          <a:xfrm>
            <a:off x="262646" y="6316347"/>
            <a:ext cx="3767847" cy="4389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sp>
        <p:nvSpPr>
          <p:cNvPr id="29" name="Google Shape;29;p23"/>
          <p:cNvSpPr txBox="1"/>
          <p:nvPr/>
        </p:nvSpPr>
        <p:spPr>
          <a:xfrm>
            <a:off x="4374292" y="6390328"/>
            <a:ext cx="766745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California's CalFresh Healthy Living, with funding from the United States Department of Agriculture’s Supplemental Nutrition Assistance Program – USDA SNAP, produced this material. These institutions are equal opportunity providers and employers. For important nutrition information, visit www.CalFreshHealthyLiving.org. </a:t>
            </a:r>
            <a:endParaRPr sz="500" b="0" i="1" u="none" strike="noStrike" cap="none">
              <a:solidFill>
                <a:schemeClr val="dk1"/>
              </a:solidFill>
              <a:latin typeface="Arial"/>
              <a:ea typeface="Arial"/>
              <a:cs typeface="Arial"/>
              <a:sym typeface="Arial"/>
            </a:endParaRPr>
          </a:p>
        </p:txBody>
      </p:sp>
      <p:pic>
        <p:nvPicPr>
          <p:cNvPr id="30" name="Google Shape;30;p23"/>
          <p:cNvPicPr preferRelativeResize="0"/>
          <p:nvPr/>
        </p:nvPicPr>
        <p:blipFill rotWithShape="1">
          <a:blip r:embed="rId2">
            <a:alphaModFix/>
          </a:blip>
          <a:srcRect/>
          <a:stretch/>
        </p:blipFill>
        <p:spPr>
          <a:xfrm>
            <a:off x="262646" y="6316347"/>
            <a:ext cx="3767847" cy="43890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it.sanfordhealth.org/resources/fit-workout-jump-rope-and-hula-hoop-vide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health.gov/sites/default/files/2019-09/Physical_Activity_Guidelines_2nd_edition.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heart.org/idc/groups/heart-public/@wcm/@fc/documents/downloadable/ucm_455767.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www.youtube.com/watch?v=w8yCm_sFUo4"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hyperlink" Target="https://openphysed.org/activeschools/activeclassrooms" TargetMode="External"/><Relationship Id="rId3" Type="http://schemas.openxmlformats.org/officeDocument/2006/relationships/hyperlink" Target="https://www.heart.org/idc/groups/heart-public/@wcm/@fc/documents/downloadable/ucm_455767.pdf" TargetMode="External"/><Relationship Id="rId7" Type="http://schemas.openxmlformats.org/officeDocument/2006/relationships/hyperlink" Target="http://www.coloradoedinitiative.org/wp-content/uploads/2014/08/CEI-Take-a-Break-Teacher-Toolbox.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actionforhealthykids.org/wp-content/uploads/2019/07/TS_Classroom_PA_Breaks_Tracker_v1.pdf" TargetMode="External"/><Relationship Id="rId5" Type="http://schemas.openxmlformats.org/officeDocument/2006/relationships/hyperlink" Target="https://www.cdc.gov/healthyschools/physicalactivity/pdf/2019_04_25_Strategies-for-CPA_508tagged.pdf" TargetMode="External"/><Relationship Id="rId10" Type="http://schemas.openxmlformats.org/officeDocument/2006/relationships/hyperlink" Target="https://hhph.org/repository/#filter=.physical-activity.videos" TargetMode="External"/><Relationship Id="rId4" Type="http://schemas.openxmlformats.org/officeDocument/2006/relationships/hyperlink" Target="https://www.fueluptoplay60.com/playbooks/fuel-up-to-play-60-playbook/in-class-physical-activity-breaks---good-for-mind-and-body#tab_tab2" TargetMode="External"/><Relationship Id="rId9" Type="http://schemas.openxmlformats.org/officeDocument/2006/relationships/hyperlink" Target="https://www.shapeamerica.org/Document_manager/PE%20+%20Health%20-%20FINAL%20PRINT.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cdc.gov/healthyschools/physicalactivity/classroom-pa.ht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stagram.com/calfreshhealthylivingriv/" TargetMode="External"/><Relationship Id="rId7" Type="http://schemas.openxmlformats.org/officeDocument/2006/relationships/hyperlink" Target="http://ceriverside.ucanr.edu/NFCS/FSNEP/"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facebook.com/CalFresh-Healthy-Living-UC-Riverside-County-101635294860021/" TargetMode="Externa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calfresh.dss.ca.gov/cfh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ucanr.edu/sites/anrstaff/files/215244.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ascr.usda.gov/sites/default/files/JFAblue508.pd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mailto:program.intake@usda.gov" TargetMode="External"/><Relationship Id="rId5" Type="http://schemas.openxmlformats.org/officeDocument/2006/relationships/hyperlink" Target="https://www.ascr.usda.gov/sites/default/files/%20USDA-OASCR%20P-Complaint-Form-0508-0002-508-11-28-%2017Fax2Mail.pdf"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pp.gonoodle.com/activities/i-gotta-feel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ctrTitle"/>
          </p:nvPr>
        </p:nvSpPr>
        <p:spPr>
          <a:xfrm>
            <a:off x="5153212" y="870894"/>
            <a:ext cx="6929100" cy="4435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Arial"/>
              <a:buNone/>
            </a:pPr>
            <a:r>
              <a:rPr lang="en-US" dirty="0">
                <a:latin typeface="Arial"/>
                <a:ea typeface="Arial"/>
                <a:cs typeface="Arial"/>
                <a:sym typeface="Arial"/>
              </a:rPr>
              <a:t>Virtual Physical Activity Breaks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sz="2400" b="0" dirty="0">
                <a:latin typeface="Arial"/>
                <a:ea typeface="Arial"/>
                <a:cs typeface="Arial"/>
                <a:sym typeface="Arial"/>
              </a:rPr>
              <a:t>CalFresh Healthy Living, </a:t>
            </a:r>
            <a:br>
              <a:rPr lang="en-US" sz="2400" b="0" dirty="0">
                <a:latin typeface="Arial"/>
                <a:ea typeface="Arial"/>
                <a:cs typeface="Arial"/>
                <a:sym typeface="Arial"/>
              </a:rPr>
            </a:br>
            <a:r>
              <a:rPr lang="en-US" sz="2400" b="0" dirty="0">
                <a:latin typeface="Arial"/>
                <a:ea typeface="Arial"/>
                <a:cs typeface="Arial"/>
                <a:sym typeface="Arial"/>
              </a:rPr>
              <a:t>UC Cooperative Extension Riverside County</a:t>
            </a:r>
            <a:br>
              <a:rPr lang="en-US" sz="2400" b="0" dirty="0">
                <a:latin typeface="Arial"/>
                <a:ea typeface="Arial"/>
                <a:cs typeface="Arial"/>
                <a:sym typeface="Arial"/>
              </a:rPr>
            </a:br>
            <a:endParaRPr sz="2400" dirty="0"/>
          </a:p>
        </p:txBody>
      </p:sp>
      <p:sp>
        <p:nvSpPr>
          <p:cNvPr id="36" name="Google Shape;36;p1" title="CFHL, UCCE ANR Logo"/>
          <p:cNvSpPr/>
          <p:nvPr/>
        </p:nvSpPr>
        <p:spPr>
          <a:xfrm>
            <a:off x="351138" y="2801517"/>
            <a:ext cx="3813358" cy="172976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 name="Google Shape;37;p1" title="CFHL, UCCE ANR Logo"/>
          <p:cNvPicPr preferRelativeResize="0"/>
          <p:nvPr/>
        </p:nvPicPr>
        <p:blipFill rotWithShape="1">
          <a:blip r:embed="rId3">
            <a:alphaModFix/>
          </a:blip>
          <a:srcRect/>
          <a:stretch/>
        </p:blipFill>
        <p:spPr>
          <a:xfrm>
            <a:off x="487064" y="3245123"/>
            <a:ext cx="4123036" cy="48917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86a51478b3_1_62"/>
          <p:cNvSpPr txBox="1">
            <a:spLocks noGrp="1"/>
          </p:cNvSpPr>
          <p:nvPr>
            <p:ph type="title"/>
          </p:nvPr>
        </p:nvSpPr>
        <p:spPr>
          <a:xfrm>
            <a:off x="1142475" y="120575"/>
            <a:ext cx="10515600" cy="1499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3800"/>
              <a:t>GoNoodle Website</a:t>
            </a:r>
            <a:r>
              <a:rPr lang="en-US" sz="4000"/>
              <a:t> </a:t>
            </a:r>
            <a:endParaRPr/>
          </a:p>
        </p:txBody>
      </p:sp>
      <p:pic>
        <p:nvPicPr>
          <p:cNvPr id="128" name="Google Shape;128;g86a51478b3_1_62" descr="Screen clipping from GoNoodle website"/>
          <p:cNvPicPr preferRelativeResize="0"/>
          <p:nvPr/>
        </p:nvPicPr>
        <p:blipFill rotWithShape="1">
          <a:blip r:embed="rId3">
            <a:alphaModFix/>
          </a:blip>
          <a:srcRect/>
          <a:stretch/>
        </p:blipFill>
        <p:spPr>
          <a:xfrm>
            <a:off x="-179300" y="1087120"/>
            <a:ext cx="12192000" cy="3254405"/>
          </a:xfrm>
          <a:prstGeom prst="rect">
            <a:avLst/>
          </a:prstGeom>
          <a:noFill/>
          <a:ln>
            <a:noFill/>
          </a:ln>
        </p:spPr>
      </p:pic>
      <p:pic>
        <p:nvPicPr>
          <p:cNvPr id="129" name="Google Shape;129;g86a51478b3_1_62" descr="Screen clipping from GoNoodle website"/>
          <p:cNvPicPr preferRelativeResize="0"/>
          <p:nvPr/>
        </p:nvPicPr>
        <p:blipFill rotWithShape="1">
          <a:blip r:embed="rId4">
            <a:alphaModFix/>
          </a:blip>
          <a:srcRect/>
          <a:stretch/>
        </p:blipFill>
        <p:spPr>
          <a:xfrm>
            <a:off x="0" y="4341525"/>
            <a:ext cx="12192001" cy="1890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g8d5ae576b7_18_12"/>
          <p:cNvSpPr txBox="1">
            <a:spLocks noGrp="1"/>
          </p:cNvSpPr>
          <p:nvPr>
            <p:ph type="title"/>
          </p:nvPr>
        </p:nvSpPr>
        <p:spPr>
          <a:xfrm>
            <a:off x="2310850" y="120575"/>
            <a:ext cx="7912200" cy="1426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3800"/>
              <a:t>GoNoodle Channels</a:t>
            </a:r>
            <a:r>
              <a:rPr lang="en-US" sz="4000"/>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3919800" y="692400"/>
            <a:ext cx="3816300" cy="1089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3600"/>
              <a:buFont typeface="Arial"/>
              <a:buNone/>
            </a:pPr>
            <a:r>
              <a:rPr lang="en-US" sz="3600"/>
              <a:t>The Science</a:t>
            </a:r>
            <a:r>
              <a:rPr lang="en-US" sz="3600">
                <a:latin typeface="Arial"/>
                <a:ea typeface="Arial"/>
                <a:cs typeface="Arial"/>
                <a:sym typeface="Arial"/>
              </a:rPr>
              <a:t> </a:t>
            </a:r>
            <a:endParaRPr/>
          </a:p>
        </p:txBody>
      </p:sp>
      <p:sp>
        <p:nvSpPr>
          <p:cNvPr id="143" name="Google Shape;143;p6"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4864750" y="2063750"/>
            <a:ext cx="6764700" cy="301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144" name="Google Shape;144;p6"/>
          <p:cNvSpPr txBox="1"/>
          <p:nvPr/>
        </p:nvSpPr>
        <p:spPr>
          <a:xfrm>
            <a:off x="655625" y="1781400"/>
            <a:ext cx="6764700" cy="1366500"/>
          </a:xfrm>
          <a:prstGeom prst="rect">
            <a:avLst/>
          </a:prstGeom>
          <a:noFill/>
          <a:ln>
            <a:noFill/>
          </a:ln>
        </p:spPr>
        <p:txBody>
          <a:bodyPr spcFirstLastPara="1" wrap="square" lIns="91425" tIns="45700" rIns="91425" bIns="45700" anchor="t" anchorCtr="0">
            <a:spAutoFit/>
          </a:bodyPr>
          <a:lstStyle/>
          <a:p>
            <a:pPr marL="457200" marR="0" lvl="0" indent="-419100" algn="l" rtl="0">
              <a:lnSpc>
                <a:spcPct val="15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Oxygen and glucose </a:t>
            </a:r>
            <a:endParaRPr sz="3000" b="0" i="0" u="none" strike="noStrike" cap="none">
              <a:solidFill>
                <a:schemeClr val="dk1"/>
              </a:solidFill>
              <a:latin typeface="Arial"/>
              <a:ea typeface="Arial"/>
              <a:cs typeface="Arial"/>
              <a:sym typeface="Arial"/>
            </a:endParaRPr>
          </a:p>
          <a:p>
            <a:pPr marL="457200" marR="0" lvl="0" indent="-419100" algn="l" rtl="0">
              <a:lnSpc>
                <a:spcPct val="15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Neurogenesis (growth of brain cells)</a:t>
            </a:r>
            <a:endParaRPr sz="3000" b="0" i="0" u="none" strike="noStrike" cap="none">
              <a:solidFill>
                <a:schemeClr val="dk1"/>
              </a:solidFill>
              <a:latin typeface="Arial"/>
              <a:ea typeface="Arial"/>
              <a:cs typeface="Arial"/>
              <a:sym typeface="Arial"/>
            </a:endParaRPr>
          </a:p>
          <a:p>
            <a:pPr marL="457200" marR="0" lvl="0" indent="-419100" algn="l" rtl="0">
              <a:lnSpc>
                <a:spcPct val="150000"/>
              </a:lnSpc>
              <a:spcBef>
                <a:spcPts val="0"/>
              </a:spcBef>
              <a:spcAft>
                <a:spcPts val="0"/>
              </a:spcAft>
              <a:buClr>
                <a:schemeClr val="dk1"/>
              </a:buClr>
              <a:buSzPts val="3000"/>
              <a:buFont typeface="Arial"/>
              <a:buChar char="●"/>
            </a:pPr>
            <a:r>
              <a:rPr lang="en-US" sz="3000" b="0" i="0" u="none" strike="noStrike" cap="none">
                <a:solidFill>
                  <a:schemeClr val="dk1"/>
                </a:solidFill>
                <a:latin typeface="Arial"/>
                <a:ea typeface="Arial"/>
                <a:cs typeface="Arial"/>
                <a:sym typeface="Arial"/>
              </a:rPr>
              <a:t>Neurotransmitters (ie. Serotonin, Dopamine, and Histamine)</a:t>
            </a:r>
            <a:endParaRPr sz="3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Arial"/>
              <a:ea typeface="Arial"/>
              <a:cs typeface="Arial"/>
              <a:sym typeface="Arial"/>
            </a:endParaRPr>
          </a:p>
        </p:txBody>
      </p:sp>
      <p:pic>
        <p:nvPicPr>
          <p:cNvPr id="145" name="Google Shape;145;p6" title="gears">
            <a:extLst>
              <a:ext uri="{C183D7F6-B498-43B3-948B-1728B52AA6E4}">
                <adec:decorative xmlns="" xmlns:adec="http://schemas.microsoft.com/office/drawing/2017/decorative" val="1"/>
              </a:ext>
            </a:extLst>
          </p:cNvPr>
          <p:cNvPicPr preferRelativeResize="0"/>
          <p:nvPr/>
        </p:nvPicPr>
        <p:blipFill rotWithShape="1">
          <a:blip r:embed="rId3">
            <a:alphaModFix/>
          </a:blip>
          <a:srcRect r="13284"/>
          <a:stretch/>
        </p:blipFill>
        <p:spPr>
          <a:xfrm>
            <a:off x="7372975" y="2063750"/>
            <a:ext cx="4514198" cy="3391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947350" y="801029"/>
            <a:ext cx="10515600" cy="10888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PA Break 3-5 Grade</a:t>
            </a:r>
            <a:endParaRPr/>
          </a:p>
        </p:txBody>
      </p:sp>
      <p:sp>
        <p:nvSpPr>
          <p:cNvPr id="153" name="Google Shape;153;p7"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947350" y="2324650"/>
            <a:ext cx="10681800" cy="252060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590"/>
              <a:buNone/>
            </a:pPr>
            <a:r>
              <a:rPr lang="en-US"/>
              <a:t>Please join Jackie Barahona as she leads us on a PA Break found on the </a:t>
            </a:r>
            <a:r>
              <a:rPr lang="en-US" b="1" u="sng">
                <a:solidFill>
                  <a:schemeClr val="hlink"/>
                </a:solidFill>
                <a:hlinkClick r:id="rId3"/>
              </a:rPr>
              <a:t>Sanford Fit </a:t>
            </a:r>
            <a:r>
              <a:rPr lang="en-US"/>
              <a:t>website.​</a:t>
            </a:r>
            <a:endParaRPr/>
          </a:p>
          <a:p>
            <a:pPr marL="0" lvl="0" indent="0" algn="l" rtl="0">
              <a:lnSpc>
                <a:spcPct val="70000"/>
              </a:lnSpc>
              <a:spcBef>
                <a:spcPts val="1000"/>
              </a:spcBef>
              <a:spcAft>
                <a:spcPts val="0"/>
              </a:spcAft>
              <a:buClr>
                <a:schemeClr val="dk1"/>
              </a:buClr>
              <a:buSzPts val="2590"/>
              <a:buNone/>
            </a:pPr>
            <a:endParaRPr/>
          </a:p>
          <a:p>
            <a:pPr marL="0" lvl="0" indent="0" algn="l" rtl="0">
              <a:lnSpc>
                <a:spcPct val="70000"/>
              </a:lnSpc>
              <a:spcBef>
                <a:spcPts val="1000"/>
              </a:spcBef>
              <a:spcAft>
                <a:spcPts val="0"/>
              </a:spcAft>
              <a:buClr>
                <a:schemeClr val="dk1"/>
              </a:buClr>
              <a:buSzPts val="2405"/>
              <a:buNone/>
            </a:pPr>
            <a:r>
              <a:rPr lang="en-US"/>
              <a:t>Note: Sanford Fit is free for educators and families. This video includes equipment, but the workouts can be done without equipment. </a:t>
            </a:r>
            <a:endParaRPr/>
          </a:p>
          <a:p>
            <a:pPr marL="0" lvl="0" indent="0" algn="l" rtl="0">
              <a:lnSpc>
                <a:spcPct val="70000"/>
              </a:lnSpc>
              <a:spcBef>
                <a:spcPts val="1000"/>
              </a:spcBef>
              <a:spcAft>
                <a:spcPts val="0"/>
              </a:spcAft>
              <a:buClr>
                <a:schemeClr val="dk1"/>
              </a:buClr>
              <a:buSzPts val="2590"/>
              <a:buNone/>
            </a:pPr>
            <a:endParaRPr sz="2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86a51478b3_1_69"/>
          <p:cNvSpPr txBox="1">
            <a:spLocks noGrp="1"/>
          </p:cNvSpPr>
          <p:nvPr>
            <p:ph type="title"/>
          </p:nvPr>
        </p:nvSpPr>
        <p:spPr>
          <a:xfrm>
            <a:off x="1129625" y="627942"/>
            <a:ext cx="10515600" cy="108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Sanford Fit Website</a:t>
            </a:r>
            <a:endParaRPr/>
          </a:p>
        </p:txBody>
      </p:sp>
      <p:pic>
        <p:nvPicPr>
          <p:cNvPr id="162" name="Google Shape;162;g86a51478b3_1_69" descr="Screen clipping from Sanford Fit website"/>
          <p:cNvPicPr preferRelativeResize="0"/>
          <p:nvPr/>
        </p:nvPicPr>
        <p:blipFill rotWithShape="1">
          <a:blip r:embed="rId3">
            <a:alphaModFix/>
          </a:blip>
          <a:srcRect/>
          <a:stretch/>
        </p:blipFill>
        <p:spPr>
          <a:xfrm>
            <a:off x="2851300" y="1448200"/>
            <a:ext cx="7249349" cy="4834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947350" y="801029"/>
            <a:ext cx="10515600" cy="10888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Lasting Benefits </a:t>
            </a:r>
            <a:endParaRPr/>
          </a:p>
        </p:txBody>
      </p:sp>
      <p:sp>
        <p:nvSpPr>
          <p:cNvPr id="169" name="Google Shape;169;p8"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947750" y="2063750"/>
            <a:ext cx="10681800" cy="2248800"/>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Clr>
                <a:schemeClr val="dk1"/>
              </a:buClr>
              <a:buSzPts val="2600"/>
              <a:buChar char="•"/>
            </a:pPr>
            <a:r>
              <a:rPr lang="en-US" sz="2600"/>
              <a:t>Benefits of </a:t>
            </a:r>
            <a:r>
              <a:rPr lang="en-US" sz="2600" b="1"/>
              <a:t>Physical Activity</a:t>
            </a:r>
            <a:r>
              <a:rPr lang="en-US" sz="2600"/>
              <a:t> will last 20 minutes to be in a better state of learning.​</a:t>
            </a:r>
            <a:endParaRPr sz="2600"/>
          </a:p>
          <a:p>
            <a:pPr marL="0" lvl="0" indent="0" algn="l" rtl="0">
              <a:lnSpc>
                <a:spcPct val="90000"/>
              </a:lnSpc>
              <a:spcBef>
                <a:spcPts val="1000"/>
              </a:spcBef>
              <a:spcAft>
                <a:spcPts val="0"/>
              </a:spcAft>
              <a:buClr>
                <a:schemeClr val="dk1"/>
              </a:buClr>
              <a:buSzPts val="2800"/>
              <a:buNone/>
            </a:pPr>
            <a:endParaRPr sz="2600"/>
          </a:p>
          <a:p>
            <a:pPr marL="228600" lvl="0" indent="-215900" algn="l" rtl="0">
              <a:lnSpc>
                <a:spcPct val="90000"/>
              </a:lnSpc>
              <a:spcBef>
                <a:spcPts val="1000"/>
              </a:spcBef>
              <a:spcAft>
                <a:spcPts val="0"/>
              </a:spcAft>
              <a:buClr>
                <a:schemeClr val="dk1"/>
              </a:buClr>
              <a:buSzPts val="2600"/>
              <a:buChar char="•"/>
            </a:pPr>
            <a:r>
              <a:rPr lang="en-US" sz="2600"/>
              <a:t>Benefits of </a:t>
            </a:r>
            <a:r>
              <a:rPr lang="en-US" sz="2600" b="1"/>
              <a:t>Exercise</a:t>
            </a:r>
            <a:r>
              <a:rPr lang="en-US" sz="2600"/>
              <a:t> will last 60-90 minutes- this is how long the brain will be primed for learning. ​</a:t>
            </a:r>
            <a:endParaRPr sz="2600"/>
          </a:p>
          <a:p>
            <a:pPr marL="0" lvl="0" indent="0" algn="l" rtl="0">
              <a:lnSpc>
                <a:spcPct val="90000"/>
              </a:lnSpc>
              <a:spcBef>
                <a:spcPts val="1000"/>
              </a:spcBef>
              <a:spcAft>
                <a:spcPts val="0"/>
              </a:spcAft>
              <a:buClr>
                <a:schemeClr val="dk1"/>
              </a:buClr>
              <a:buSzPts val="2800"/>
              <a:buNone/>
            </a:pPr>
            <a:endParaRPr/>
          </a:p>
        </p:txBody>
      </p:sp>
      <p:pic>
        <p:nvPicPr>
          <p:cNvPr id="170" name="Google Shape;170;p8" title="yoga">
            <a:extLst>
              <a:ext uri="{C183D7F6-B498-43B3-948B-1728B52AA6E4}">
                <adec:decorative xmlns="" xmlns:adec="http://schemas.microsoft.com/office/drawing/2017/decorative" val="1"/>
              </a:ext>
            </a:extLst>
          </p:cNvPr>
          <p:cNvPicPr preferRelativeResize="0"/>
          <p:nvPr/>
        </p:nvPicPr>
        <p:blipFill rotWithShape="1">
          <a:blip r:embed="rId3">
            <a:alphaModFix/>
          </a:blip>
          <a:srcRect/>
          <a:stretch/>
        </p:blipFill>
        <p:spPr>
          <a:xfrm>
            <a:off x="7631525" y="4422116"/>
            <a:ext cx="3713018" cy="1856509"/>
          </a:xfrm>
          <a:prstGeom prst="rect">
            <a:avLst/>
          </a:prstGeom>
          <a:noFill/>
          <a:ln>
            <a:noFill/>
          </a:ln>
        </p:spPr>
      </p:pic>
      <p:pic>
        <p:nvPicPr>
          <p:cNvPr id="171" name="Google Shape;171;p8" title="yoga">
            <a:extLst>
              <a:ext uri="{C183D7F6-B498-43B3-948B-1728B52AA6E4}">
                <adec:decorative xmlns="" xmlns:adec="http://schemas.microsoft.com/office/drawing/2017/decorative" val="1"/>
              </a:ext>
            </a:extLst>
          </p:cNvPr>
          <p:cNvPicPr preferRelativeResize="0"/>
          <p:nvPr/>
        </p:nvPicPr>
        <p:blipFill rotWithShape="1">
          <a:blip r:embed="rId4">
            <a:alphaModFix/>
          </a:blip>
          <a:srcRect/>
          <a:stretch/>
        </p:blipFill>
        <p:spPr>
          <a:xfrm>
            <a:off x="3617438" y="3939975"/>
            <a:ext cx="4957125" cy="2664225"/>
          </a:xfrm>
          <a:prstGeom prst="rect">
            <a:avLst/>
          </a:prstGeom>
          <a:noFill/>
          <a:ln>
            <a:noFill/>
          </a:ln>
        </p:spPr>
      </p:pic>
      <p:pic>
        <p:nvPicPr>
          <p:cNvPr id="172" name="Google Shape;172;p8" title="yoga">
            <a:extLst>
              <a:ext uri="{C183D7F6-B498-43B3-948B-1728B52AA6E4}">
                <adec:decorative xmlns="" xmlns:adec="http://schemas.microsoft.com/office/drawing/2017/decorative" val="1"/>
              </a:ext>
            </a:extLst>
          </p:cNvPr>
          <p:cNvPicPr preferRelativeResize="0"/>
          <p:nvPr/>
        </p:nvPicPr>
        <p:blipFill rotWithShape="1">
          <a:blip r:embed="rId3">
            <a:alphaModFix/>
          </a:blip>
          <a:srcRect/>
          <a:stretch/>
        </p:blipFill>
        <p:spPr>
          <a:xfrm flipH="1">
            <a:off x="947351" y="4486375"/>
            <a:ext cx="3831424" cy="1856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947350" y="574479"/>
            <a:ext cx="10515600" cy="1089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PA Break Middle School</a:t>
            </a:r>
            <a:endParaRPr/>
          </a:p>
        </p:txBody>
      </p:sp>
      <p:sp>
        <p:nvSpPr>
          <p:cNvPr id="180" name="Google Shape;180;p9"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403400" y="2724900"/>
            <a:ext cx="7362300" cy="3393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50000"/>
              </a:lnSpc>
              <a:spcBef>
                <a:spcPts val="1000"/>
              </a:spcBef>
              <a:spcAft>
                <a:spcPts val="0"/>
              </a:spcAft>
              <a:buSzPts val="2800"/>
              <a:buChar char="•"/>
            </a:pPr>
            <a:r>
              <a:rPr lang="en-US"/>
              <a:t>Class challenge</a:t>
            </a:r>
            <a:endParaRPr/>
          </a:p>
          <a:p>
            <a:pPr marL="457200" lvl="0" indent="-406400" algn="l" rtl="0">
              <a:lnSpc>
                <a:spcPct val="150000"/>
              </a:lnSpc>
              <a:spcBef>
                <a:spcPts val="0"/>
              </a:spcBef>
              <a:spcAft>
                <a:spcPts val="0"/>
              </a:spcAft>
              <a:buSzPts val="2800"/>
              <a:buChar char="•"/>
            </a:pPr>
            <a:r>
              <a:rPr lang="en-US"/>
              <a:t>Popcorn (with exercises)</a:t>
            </a:r>
            <a:endParaRPr/>
          </a:p>
          <a:p>
            <a:pPr marL="457200" lvl="0" indent="-406400" algn="l" rtl="0">
              <a:lnSpc>
                <a:spcPct val="150000"/>
              </a:lnSpc>
              <a:spcBef>
                <a:spcPts val="0"/>
              </a:spcBef>
              <a:spcAft>
                <a:spcPts val="0"/>
              </a:spcAft>
              <a:buSzPts val="2800"/>
              <a:buChar char="•"/>
            </a:pPr>
            <a:r>
              <a:rPr lang="en-US"/>
              <a:t>Kahoot game</a:t>
            </a:r>
            <a:endParaRPr/>
          </a:p>
          <a:p>
            <a:pPr marL="457200" lvl="0" indent="-406400" algn="l" rtl="0">
              <a:lnSpc>
                <a:spcPct val="100000"/>
              </a:lnSpc>
              <a:spcBef>
                <a:spcPts val="0"/>
              </a:spcBef>
              <a:spcAft>
                <a:spcPts val="0"/>
              </a:spcAft>
              <a:buSzPts val="2800"/>
              <a:buChar char="•"/>
            </a:pPr>
            <a:r>
              <a:rPr lang="en-US"/>
              <a:t>Dice Roller on Google- roll once for the activity (from premade list) and roll second time for amount</a:t>
            </a:r>
            <a:endParaRPr sz="2500"/>
          </a:p>
        </p:txBody>
      </p:sp>
      <p:sp>
        <p:nvSpPr>
          <p:cNvPr id="182" name="Google Shape;182;p9"/>
          <p:cNvSpPr txBox="1"/>
          <p:nvPr/>
        </p:nvSpPr>
        <p:spPr>
          <a:xfrm>
            <a:off x="630350" y="1943188"/>
            <a:ext cx="9739200" cy="9033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Please join Nicole Ogosi as she leads us using a PA Break.​</a:t>
            </a:r>
            <a:endParaRPr sz="1400" b="0" i="0" u="none" strike="noStrike" cap="none">
              <a:solidFill>
                <a:srgbClr val="000000"/>
              </a:solidFill>
              <a:latin typeface="Arial"/>
              <a:ea typeface="Arial"/>
              <a:cs typeface="Arial"/>
              <a:sym typeface="Arial"/>
            </a:endParaRPr>
          </a:p>
        </p:txBody>
      </p:sp>
      <p:pic>
        <p:nvPicPr>
          <p:cNvPr id="183" name="Google Shape;183;p9" descr="Screen clipping from Kahoot!"/>
          <p:cNvPicPr preferRelativeResize="0"/>
          <p:nvPr/>
        </p:nvPicPr>
        <p:blipFill rotWithShape="1">
          <a:blip r:embed="rId3">
            <a:alphaModFix/>
          </a:blip>
          <a:srcRect/>
          <a:stretch/>
        </p:blipFill>
        <p:spPr>
          <a:xfrm>
            <a:off x="8931075" y="2474187"/>
            <a:ext cx="2972350" cy="38944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8d5ae576b7_18_21"/>
          <p:cNvSpPr txBox="1">
            <a:spLocks noGrp="1"/>
          </p:cNvSpPr>
          <p:nvPr>
            <p:ph type="title"/>
          </p:nvPr>
        </p:nvSpPr>
        <p:spPr>
          <a:xfrm>
            <a:off x="947350" y="801029"/>
            <a:ext cx="10515600" cy="108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Premade Exercise List</a:t>
            </a:r>
            <a:endParaRPr/>
          </a:p>
        </p:txBody>
      </p:sp>
      <p:graphicFrame>
        <p:nvGraphicFramePr>
          <p:cNvPr id="191" name="Google Shape;191;g8d5ae576b7_18_21" title="table"/>
          <p:cNvGraphicFramePr/>
          <p:nvPr>
            <p:extLst>
              <p:ext uri="{D42A27DB-BD31-4B8C-83A1-F6EECF244321}">
                <p14:modId xmlns:p14="http://schemas.microsoft.com/office/powerpoint/2010/main" val="745128334"/>
              </p:ext>
            </p:extLst>
          </p:nvPr>
        </p:nvGraphicFramePr>
        <p:xfrm>
          <a:off x="2059100" y="2857500"/>
          <a:ext cx="9180400" cy="3009450"/>
        </p:xfrm>
        <a:graphic>
          <a:graphicData uri="http://schemas.openxmlformats.org/drawingml/2006/table">
            <a:tbl>
              <a:tblPr>
                <a:noFill/>
                <a:tableStyleId>{5BB17130-B63B-4A9F-A486-44249E1DB3D3}</a:tableStyleId>
              </a:tblPr>
              <a:tblGrid>
                <a:gridCol w="4590200">
                  <a:extLst>
                    <a:ext uri="{9D8B030D-6E8A-4147-A177-3AD203B41FA5}">
                      <a16:colId xmlns:a16="http://schemas.microsoft.com/office/drawing/2014/main" val="20000"/>
                    </a:ext>
                  </a:extLst>
                </a:gridCol>
                <a:gridCol w="4590200">
                  <a:extLst>
                    <a:ext uri="{9D8B030D-6E8A-4147-A177-3AD203B41FA5}">
                      <a16:colId xmlns:a16="http://schemas.microsoft.com/office/drawing/2014/main" val="20001"/>
                    </a:ext>
                  </a:extLst>
                </a:gridCol>
              </a:tblGrid>
              <a:tr h="1003150">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dirty="0">
                          <a:solidFill>
                            <a:schemeClr val="accent1"/>
                          </a:solidFill>
                        </a:rPr>
                        <a:t>1</a:t>
                      </a:r>
                      <a:endParaRPr sz="2300" b="1" u="none" strike="noStrike" cap="none" dirty="0">
                        <a:solidFill>
                          <a:schemeClr val="accent1"/>
                        </a:solidFill>
                      </a:endParaRPr>
                    </a:p>
                    <a:p>
                      <a:pPr marL="0" marR="0" lvl="0" indent="0" algn="ctr" rtl="0">
                        <a:lnSpc>
                          <a:spcPct val="100000"/>
                        </a:lnSpc>
                        <a:spcBef>
                          <a:spcPts val="0"/>
                        </a:spcBef>
                        <a:spcAft>
                          <a:spcPts val="0"/>
                        </a:spcAft>
                        <a:buClr>
                          <a:srgbClr val="000000"/>
                        </a:buClr>
                        <a:buSzPts val="2300"/>
                        <a:buFont typeface="Arial"/>
                        <a:buNone/>
                      </a:pPr>
                      <a:r>
                        <a:rPr lang="en-US" sz="2300" b="1" u="none" strike="noStrike" cap="none" dirty="0">
                          <a:solidFill>
                            <a:schemeClr val="accent1"/>
                          </a:solidFill>
                        </a:rPr>
                        <a:t>Jumping </a:t>
                      </a:r>
                      <a:r>
                        <a:rPr lang="en-US" sz="2300" b="1" u="none" strike="noStrike" cap="none" dirty="0" smtClean="0">
                          <a:solidFill>
                            <a:schemeClr val="accent1"/>
                          </a:solidFill>
                        </a:rPr>
                        <a:t>Jacks</a:t>
                      </a:r>
                      <a:endParaRPr sz="2300" b="1" u="none" strike="noStrike" cap="none" dirty="0">
                        <a:solidFill>
                          <a:schemeClr val="accent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3"/>
                          </a:solidFill>
                        </a:rPr>
                        <a:t>2</a:t>
                      </a:r>
                      <a:endParaRPr sz="2300" b="1" u="none" strike="noStrike" cap="none">
                        <a:solidFill>
                          <a:schemeClr val="accent3"/>
                        </a:solidFill>
                      </a:endParaRPr>
                    </a:p>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3"/>
                          </a:solidFill>
                        </a:rPr>
                        <a:t>Squats</a:t>
                      </a:r>
                      <a:endParaRPr sz="2300" b="1" u="none" strike="noStrike" cap="none">
                        <a:solidFill>
                          <a:schemeClr val="accent3"/>
                        </a:solidFill>
                      </a:endParaRPr>
                    </a:p>
                  </a:txBody>
                  <a:tcPr marL="91425" marR="91425" marT="91425" marB="91425"/>
                </a:tc>
                <a:extLst>
                  <a:ext uri="{0D108BD9-81ED-4DB2-BD59-A6C34878D82A}">
                    <a16:rowId xmlns:a16="http://schemas.microsoft.com/office/drawing/2014/main" val="10000"/>
                  </a:ext>
                </a:extLst>
              </a:tr>
              <a:tr h="1003150">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3"/>
                          </a:solidFill>
                        </a:rPr>
                        <a:t>3</a:t>
                      </a:r>
                      <a:endParaRPr sz="2300" b="1" u="none" strike="noStrike" cap="none">
                        <a:solidFill>
                          <a:schemeClr val="accent3"/>
                        </a:solidFill>
                      </a:endParaRPr>
                    </a:p>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3"/>
                          </a:solidFill>
                        </a:rPr>
                        <a:t>Arm Circles</a:t>
                      </a:r>
                      <a:endParaRPr sz="2300" b="1" u="none" strike="noStrike" cap="none">
                        <a:solidFill>
                          <a:schemeClr val="accent3"/>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1"/>
                          </a:solidFill>
                        </a:rPr>
                        <a:t>4</a:t>
                      </a:r>
                      <a:endParaRPr sz="2300" b="1" u="none" strike="noStrike" cap="none">
                        <a:solidFill>
                          <a:schemeClr val="accent1"/>
                        </a:solidFill>
                      </a:endParaRPr>
                    </a:p>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1"/>
                          </a:solidFill>
                        </a:rPr>
                        <a:t>Calf raises</a:t>
                      </a:r>
                      <a:endParaRPr sz="2300" b="1" u="none" strike="noStrike" cap="none">
                        <a:solidFill>
                          <a:schemeClr val="accent1"/>
                        </a:solidFill>
                      </a:endParaRPr>
                    </a:p>
                  </a:txBody>
                  <a:tcPr marL="91425" marR="91425" marT="91425" marB="91425"/>
                </a:tc>
                <a:extLst>
                  <a:ext uri="{0D108BD9-81ED-4DB2-BD59-A6C34878D82A}">
                    <a16:rowId xmlns:a16="http://schemas.microsoft.com/office/drawing/2014/main" val="10001"/>
                  </a:ext>
                </a:extLst>
              </a:tr>
              <a:tr h="1003150">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1"/>
                          </a:solidFill>
                        </a:rPr>
                        <a:t>5</a:t>
                      </a:r>
                      <a:endParaRPr sz="2300" b="1" u="none" strike="noStrike" cap="none">
                        <a:solidFill>
                          <a:schemeClr val="accent1"/>
                        </a:solidFill>
                      </a:endParaRPr>
                    </a:p>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chemeClr val="accent1"/>
                          </a:solidFill>
                        </a:rPr>
                        <a:t>Jog in place</a:t>
                      </a:r>
                      <a:endParaRPr sz="2300" b="1" u="none" strike="noStrike" cap="none">
                        <a:solidFill>
                          <a:schemeClr val="accent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dirty="0">
                          <a:solidFill>
                            <a:schemeClr val="accent3"/>
                          </a:solidFill>
                        </a:rPr>
                        <a:t>6</a:t>
                      </a:r>
                      <a:endParaRPr sz="2300" b="1" u="none" strike="noStrike" cap="none" dirty="0">
                        <a:solidFill>
                          <a:schemeClr val="accent3"/>
                        </a:solidFill>
                      </a:endParaRPr>
                    </a:p>
                    <a:p>
                      <a:pPr marL="0" marR="0" lvl="0" indent="0" algn="ctr" rtl="0">
                        <a:lnSpc>
                          <a:spcPct val="100000"/>
                        </a:lnSpc>
                        <a:spcBef>
                          <a:spcPts val="0"/>
                        </a:spcBef>
                        <a:spcAft>
                          <a:spcPts val="0"/>
                        </a:spcAft>
                        <a:buClr>
                          <a:srgbClr val="000000"/>
                        </a:buClr>
                        <a:buSzPts val="2300"/>
                        <a:buFont typeface="Arial"/>
                        <a:buNone/>
                      </a:pPr>
                      <a:r>
                        <a:rPr lang="en-US" sz="2300" b="1" u="none" strike="noStrike" cap="none" dirty="0">
                          <a:solidFill>
                            <a:schemeClr val="accent3"/>
                          </a:solidFill>
                        </a:rPr>
                        <a:t>Lunges</a:t>
                      </a:r>
                      <a:endParaRPr sz="2300" b="1" u="none" strike="noStrike" cap="none" dirty="0">
                        <a:solidFill>
                          <a:schemeClr val="accent3"/>
                        </a:solidFill>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a:spLocks noGrp="1"/>
          </p:cNvSpPr>
          <p:nvPr>
            <p:ph type="title"/>
          </p:nvPr>
        </p:nvSpPr>
        <p:spPr>
          <a:xfrm>
            <a:off x="582825" y="1790125"/>
            <a:ext cx="8551500" cy="3523500"/>
          </a:xfrm>
          <a:prstGeom prst="rect">
            <a:avLst/>
          </a:prstGeom>
          <a:noFill/>
          <a:ln>
            <a:noFill/>
          </a:ln>
        </p:spPr>
        <p:txBody>
          <a:bodyPr spcFirstLastPara="1" wrap="square" lIns="91425" tIns="45700" rIns="91425" bIns="45700" anchor="ctr" anchorCtr="0">
            <a:normAutofit/>
          </a:bodyPr>
          <a:lstStyle/>
          <a:p>
            <a:pPr marL="457200" lvl="0" indent="-393700" algn="l" rtl="0">
              <a:lnSpc>
                <a:spcPct val="200000"/>
              </a:lnSpc>
              <a:spcBef>
                <a:spcPts val="0"/>
              </a:spcBef>
              <a:spcAft>
                <a:spcPts val="0"/>
              </a:spcAft>
              <a:buClr>
                <a:schemeClr val="dk1"/>
              </a:buClr>
              <a:buSzPts val="2600"/>
              <a:buChar char="●"/>
            </a:pPr>
            <a:r>
              <a:rPr lang="en-US" sz="2600" b="0">
                <a:solidFill>
                  <a:schemeClr val="dk1"/>
                </a:solidFill>
              </a:rPr>
              <a:t>Increases strength and endurance </a:t>
            </a:r>
            <a:endParaRPr sz="2600" b="0">
              <a:solidFill>
                <a:schemeClr val="dk1"/>
              </a:solidFill>
            </a:endParaRPr>
          </a:p>
          <a:p>
            <a:pPr marL="457200" lvl="0" indent="-393700" algn="l" rtl="0">
              <a:lnSpc>
                <a:spcPct val="200000"/>
              </a:lnSpc>
              <a:spcBef>
                <a:spcPts val="0"/>
              </a:spcBef>
              <a:spcAft>
                <a:spcPts val="0"/>
              </a:spcAft>
              <a:buClr>
                <a:schemeClr val="dk1"/>
              </a:buClr>
              <a:buSzPts val="2600"/>
              <a:buChar char="●"/>
            </a:pPr>
            <a:r>
              <a:rPr lang="en-US" sz="2600" b="0">
                <a:solidFill>
                  <a:schemeClr val="dk1"/>
                </a:solidFill>
              </a:rPr>
              <a:t>Strengthens bones and muscles</a:t>
            </a:r>
            <a:endParaRPr sz="2600" b="0">
              <a:solidFill>
                <a:schemeClr val="dk1"/>
              </a:solidFill>
            </a:endParaRPr>
          </a:p>
          <a:p>
            <a:pPr marL="457200" lvl="0" indent="-393700" algn="l" rtl="0">
              <a:lnSpc>
                <a:spcPct val="200000"/>
              </a:lnSpc>
              <a:spcBef>
                <a:spcPts val="0"/>
              </a:spcBef>
              <a:spcAft>
                <a:spcPts val="0"/>
              </a:spcAft>
              <a:buClr>
                <a:schemeClr val="dk1"/>
              </a:buClr>
              <a:buSzPts val="2600"/>
              <a:buChar char="●"/>
            </a:pPr>
            <a:r>
              <a:rPr lang="en-US" sz="2600" b="0">
                <a:solidFill>
                  <a:schemeClr val="dk1"/>
                </a:solidFill>
              </a:rPr>
              <a:t>Helps control weight </a:t>
            </a:r>
            <a:endParaRPr sz="2600" b="0">
              <a:solidFill>
                <a:schemeClr val="dk1"/>
              </a:solidFill>
            </a:endParaRPr>
          </a:p>
          <a:p>
            <a:pPr marL="457200" lvl="0" indent="-393700" algn="l" rtl="0">
              <a:lnSpc>
                <a:spcPct val="200000"/>
              </a:lnSpc>
              <a:spcBef>
                <a:spcPts val="0"/>
              </a:spcBef>
              <a:spcAft>
                <a:spcPts val="0"/>
              </a:spcAft>
              <a:buClr>
                <a:schemeClr val="dk1"/>
              </a:buClr>
              <a:buSzPts val="2600"/>
              <a:buChar char="●"/>
            </a:pPr>
            <a:r>
              <a:rPr lang="en-US" sz="2600" b="0">
                <a:solidFill>
                  <a:schemeClr val="dk1"/>
                </a:solidFill>
              </a:rPr>
              <a:t>Improved health</a:t>
            </a:r>
            <a:endParaRPr sz="4300"/>
          </a:p>
        </p:txBody>
      </p:sp>
      <p:pic>
        <p:nvPicPr>
          <p:cNvPr id="198" name="Google Shape;198;p11" descr="Photo of children playing"/>
          <p:cNvPicPr preferRelativeResize="0"/>
          <p:nvPr/>
        </p:nvPicPr>
        <p:blipFill rotWithShape="1">
          <a:blip r:embed="rId3">
            <a:alphaModFix/>
          </a:blip>
          <a:srcRect/>
          <a:stretch/>
        </p:blipFill>
        <p:spPr>
          <a:xfrm>
            <a:off x="9134275" y="2262125"/>
            <a:ext cx="2936525" cy="3325349"/>
          </a:xfrm>
          <a:prstGeom prst="rect">
            <a:avLst/>
          </a:prstGeom>
          <a:noFill/>
          <a:ln>
            <a:noFill/>
          </a:ln>
        </p:spPr>
      </p:pic>
      <p:sp>
        <p:nvSpPr>
          <p:cNvPr id="199" name="Google Shape;199;p11"/>
          <p:cNvSpPr txBox="1"/>
          <p:nvPr/>
        </p:nvSpPr>
        <p:spPr>
          <a:xfrm>
            <a:off x="3712950" y="768450"/>
            <a:ext cx="4766100" cy="827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b="1" i="0" u="none" strike="noStrike" cap="none">
                <a:solidFill>
                  <a:srgbClr val="531F62"/>
                </a:solidFill>
                <a:latin typeface="Arial"/>
                <a:ea typeface="Arial"/>
                <a:cs typeface="Arial"/>
                <a:sym typeface="Arial"/>
              </a:rPr>
              <a:t>PA and the Body  </a:t>
            </a:r>
            <a:endParaRPr sz="1400" b="0" i="0" u="none" strike="noStrike" cap="none">
              <a:solidFill>
                <a:srgbClr val="000000"/>
              </a:solidFill>
              <a:latin typeface="Arial"/>
              <a:ea typeface="Arial"/>
              <a:cs typeface="Arial"/>
              <a:sym typeface="Arial"/>
            </a:endParaRPr>
          </a:p>
        </p:txBody>
      </p:sp>
      <p:sp>
        <p:nvSpPr>
          <p:cNvPr id="201" name="Google Shape;201;p11"/>
          <p:cNvSpPr txBox="1"/>
          <p:nvPr/>
        </p:nvSpPr>
        <p:spPr>
          <a:xfrm>
            <a:off x="532850" y="5555475"/>
            <a:ext cx="7450200" cy="62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sng" strike="noStrike" cap="none">
                <a:solidFill>
                  <a:schemeClr val="hlink"/>
                </a:solidFill>
                <a:latin typeface="Arial"/>
                <a:ea typeface="Arial"/>
                <a:cs typeface="Arial"/>
                <a:sym typeface="Arial"/>
                <a:hlinkClick r:id="rId4"/>
              </a:rPr>
              <a:t>Physical Activity Guidelines for Americans: 2nd Edition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8d0d5fff10_14_0"/>
          <p:cNvSpPr txBox="1">
            <a:spLocks noGrp="1"/>
          </p:cNvSpPr>
          <p:nvPr>
            <p:ph type="title"/>
          </p:nvPr>
        </p:nvSpPr>
        <p:spPr>
          <a:xfrm>
            <a:off x="557125" y="1872400"/>
            <a:ext cx="8659200" cy="4388700"/>
          </a:xfrm>
          <a:prstGeom prst="rect">
            <a:avLst/>
          </a:prstGeom>
          <a:noFill/>
          <a:ln>
            <a:noFill/>
          </a:ln>
        </p:spPr>
        <p:txBody>
          <a:bodyPr spcFirstLastPara="1" wrap="square" lIns="91425" tIns="45700" rIns="91425" bIns="45700" anchor="ctr" anchorCtr="0">
            <a:noAutofit/>
          </a:bodyPr>
          <a:lstStyle/>
          <a:p>
            <a:pPr marL="457200" lvl="0" indent="-419100" algn="l" rtl="0">
              <a:lnSpc>
                <a:spcPct val="200000"/>
              </a:lnSpc>
              <a:spcBef>
                <a:spcPts val="0"/>
              </a:spcBef>
              <a:spcAft>
                <a:spcPts val="0"/>
              </a:spcAft>
              <a:buClr>
                <a:schemeClr val="dk1"/>
              </a:buClr>
              <a:buSzPts val="3000"/>
              <a:buChar char="●"/>
            </a:pPr>
            <a:r>
              <a:rPr lang="en-US" sz="3000" b="0">
                <a:solidFill>
                  <a:schemeClr val="dk1"/>
                </a:solidFill>
              </a:rPr>
              <a:t>Increases self-esteem</a:t>
            </a:r>
            <a:endParaRPr sz="3000" b="0">
              <a:solidFill>
                <a:schemeClr val="dk1"/>
              </a:solidFill>
            </a:endParaRPr>
          </a:p>
          <a:p>
            <a:pPr marL="457200" lvl="0" indent="-419100" algn="l" rtl="0">
              <a:lnSpc>
                <a:spcPct val="200000"/>
              </a:lnSpc>
              <a:spcBef>
                <a:spcPts val="0"/>
              </a:spcBef>
              <a:spcAft>
                <a:spcPts val="0"/>
              </a:spcAft>
              <a:buClr>
                <a:schemeClr val="dk1"/>
              </a:buClr>
              <a:buSzPts val="3000"/>
              <a:buChar char="●"/>
            </a:pPr>
            <a:r>
              <a:rPr lang="en-US" sz="3000" b="0">
                <a:solidFill>
                  <a:schemeClr val="dk1"/>
                </a:solidFill>
              </a:rPr>
              <a:t>Regulates sleep and appetite </a:t>
            </a:r>
            <a:endParaRPr sz="3000" b="0">
              <a:solidFill>
                <a:schemeClr val="dk1"/>
              </a:solidFill>
            </a:endParaRPr>
          </a:p>
          <a:p>
            <a:pPr marL="457200" lvl="0" indent="-419100" algn="l" rtl="0">
              <a:lnSpc>
                <a:spcPct val="200000"/>
              </a:lnSpc>
              <a:spcBef>
                <a:spcPts val="0"/>
              </a:spcBef>
              <a:spcAft>
                <a:spcPts val="0"/>
              </a:spcAft>
              <a:buClr>
                <a:schemeClr val="dk1"/>
              </a:buClr>
              <a:buSzPts val="3000"/>
              <a:buChar char="●"/>
            </a:pPr>
            <a:r>
              <a:rPr lang="en-US" sz="3000" b="0">
                <a:solidFill>
                  <a:schemeClr val="dk1"/>
                </a:solidFill>
              </a:rPr>
              <a:t>Provides sense of accomplishment</a:t>
            </a:r>
            <a:endParaRPr sz="3000" b="0">
              <a:solidFill>
                <a:schemeClr val="dk1"/>
              </a:solidFill>
            </a:endParaRPr>
          </a:p>
          <a:p>
            <a:pPr marL="457200" lvl="0" indent="-419100" algn="l" rtl="0">
              <a:lnSpc>
                <a:spcPct val="200000"/>
              </a:lnSpc>
              <a:spcBef>
                <a:spcPts val="0"/>
              </a:spcBef>
              <a:spcAft>
                <a:spcPts val="0"/>
              </a:spcAft>
              <a:buClr>
                <a:schemeClr val="dk1"/>
              </a:buClr>
              <a:buSzPts val="3000"/>
              <a:buChar char="●"/>
            </a:pPr>
            <a:r>
              <a:rPr lang="en-US" sz="3000" b="0">
                <a:solidFill>
                  <a:schemeClr val="dk1"/>
                </a:solidFill>
              </a:rPr>
              <a:t>Helps reduce anxiety, stress, and depression </a:t>
            </a:r>
            <a:endParaRPr sz="4300"/>
          </a:p>
        </p:txBody>
      </p:sp>
      <p:sp>
        <p:nvSpPr>
          <p:cNvPr id="208" name="Google Shape;208;g8d0d5fff10_14_0"/>
          <p:cNvSpPr txBox="1"/>
          <p:nvPr/>
        </p:nvSpPr>
        <p:spPr>
          <a:xfrm>
            <a:off x="0" y="713525"/>
            <a:ext cx="12192000" cy="954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4400" b="1" i="0" u="none" strike="noStrike" cap="none">
                <a:solidFill>
                  <a:srgbClr val="531F62"/>
                </a:solidFill>
                <a:latin typeface="Arial"/>
                <a:ea typeface="Arial"/>
                <a:cs typeface="Arial"/>
                <a:sym typeface="Arial"/>
              </a:rPr>
              <a:t>Socioemotional Benefits</a:t>
            </a:r>
            <a:endParaRPr sz="1400" b="0" i="0" u="none" strike="noStrike" cap="none">
              <a:solidFill>
                <a:srgbClr val="000000"/>
              </a:solidFill>
              <a:latin typeface="Arial"/>
              <a:ea typeface="Arial"/>
              <a:cs typeface="Arial"/>
              <a:sym typeface="Arial"/>
            </a:endParaRPr>
          </a:p>
        </p:txBody>
      </p:sp>
      <p:pic>
        <p:nvPicPr>
          <p:cNvPr id="210" name="Google Shape;210;g8d0d5fff10_14_0" descr="Photo of children playing"/>
          <p:cNvPicPr preferRelativeResize="0"/>
          <p:nvPr/>
        </p:nvPicPr>
        <p:blipFill rotWithShape="1">
          <a:blip r:embed="rId3">
            <a:alphaModFix/>
          </a:blip>
          <a:srcRect/>
          <a:stretch/>
        </p:blipFill>
        <p:spPr>
          <a:xfrm>
            <a:off x="9439400" y="2207825"/>
            <a:ext cx="2478575" cy="3717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739531" y="752036"/>
            <a:ext cx="10599028" cy="193385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latin typeface="Arial"/>
                <a:ea typeface="Arial"/>
                <a:cs typeface="Arial"/>
                <a:sym typeface="Arial"/>
              </a:rPr>
              <a:t>Meet CFHL, UCCE Riverside County's </a:t>
            </a:r>
            <a:r>
              <a:rPr lang="en-US" sz="4000"/>
              <a:t/>
            </a:r>
            <a:br>
              <a:rPr lang="en-US" sz="4000"/>
            </a:br>
            <a:r>
              <a:rPr lang="en-US" sz="4000"/>
              <a:t>Nutrition Educator</a:t>
            </a:r>
            <a:r>
              <a:rPr lang="en-US" sz="4000">
                <a:latin typeface="Arial"/>
                <a:ea typeface="Arial"/>
                <a:cs typeface="Arial"/>
                <a:sym typeface="Arial"/>
              </a:rPr>
              <a:t>s</a:t>
            </a:r>
            <a:br>
              <a:rPr lang="en-US" sz="4000">
                <a:latin typeface="Arial"/>
                <a:ea typeface="Arial"/>
                <a:cs typeface="Arial"/>
                <a:sym typeface="Arial"/>
              </a:rPr>
            </a:br>
            <a:r>
              <a:rPr lang="en-US" sz="4000">
                <a:latin typeface="Arial"/>
                <a:ea typeface="Arial"/>
                <a:cs typeface="Arial"/>
                <a:sym typeface="Arial"/>
              </a:rPr>
              <a:t> </a:t>
            </a:r>
            <a:endParaRPr sz="4000"/>
          </a:p>
        </p:txBody>
      </p:sp>
      <p:sp>
        <p:nvSpPr>
          <p:cNvPr id="44" name="Google Shape;44;p2"/>
          <p:cNvSpPr txBox="1"/>
          <p:nvPr/>
        </p:nvSpPr>
        <p:spPr>
          <a:xfrm>
            <a:off x="388050" y="2804325"/>
            <a:ext cx="2704500" cy="23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Claudia Carlos</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Daisy Valdez</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Itzel Palacios</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Nicole Ogosi</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Jackie Barahona</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Esmeralda Nunez</a:t>
            </a:r>
            <a:endParaRPr sz="2400" b="0" i="0" u="none" strike="noStrike" cap="none">
              <a:solidFill>
                <a:schemeClr val="dk1"/>
              </a:solidFill>
              <a:latin typeface="Arial"/>
              <a:ea typeface="Arial"/>
              <a:cs typeface="Arial"/>
              <a:sym typeface="Arial"/>
            </a:endParaRPr>
          </a:p>
        </p:txBody>
      </p:sp>
      <p:sp>
        <p:nvSpPr>
          <p:cNvPr id="45" name="Google Shape;45;p2"/>
          <p:cNvSpPr txBox="1"/>
          <p:nvPr/>
        </p:nvSpPr>
        <p:spPr>
          <a:xfrm>
            <a:off x="6246864" y="3698888"/>
            <a:ext cx="3352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Inrom F</a:t>
            </a:r>
            <a:endParaRPr sz="1400" b="0" i="0" u="none" strike="noStrike" cap="none">
              <a:solidFill>
                <a:srgbClr val="000000"/>
              </a:solidFill>
              <a:latin typeface="Arial"/>
              <a:ea typeface="Arial"/>
              <a:cs typeface="Arial"/>
              <a:sym typeface="Arial"/>
            </a:endParaRPr>
          </a:p>
        </p:txBody>
      </p:sp>
      <p:pic>
        <p:nvPicPr>
          <p:cNvPr id="46" name="Google Shape;46;p2" descr="Photo of UCCE Riverside team"/>
          <p:cNvPicPr preferRelativeResize="0"/>
          <p:nvPr/>
        </p:nvPicPr>
        <p:blipFill rotWithShape="1">
          <a:blip r:embed="rId3">
            <a:alphaModFix/>
          </a:blip>
          <a:srcRect/>
          <a:stretch/>
        </p:blipFill>
        <p:spPr>
          <a:xfrm>
            <a:off x="3316152" y="2256891"/>
            <a:ext cx="5445760" cy="4079239"/>
          </a:xfrm>
          <a:prstGeom prst="rect">
            <a:avLst/>
          </a:prstGeom>
          <a:noFill/>
          <a:ln>
            <a:noFill/>
          </a:ln>
        </p:spPr>
      </p:pic>
      <p:pic>
        <p:nvPicPr>
          <p:cNvPr id="47" name="Google Shape;47;p2" descr="Photo of UCCE Riverside educator"/>
          <p:cNvPicPr preferRelativeResize="0"/>
          <p:nvPr/>
        </p:nvPicPr>
        <p:blipFill rotWithShape="1">
          <a:blip r:embed="rId4">
            <a:alphaModFix/>
          </a:blip>
          <a:srcRect/>
          <a:stretch/>
        </p:blipFill>
        <p:spPr>
          <a:xfrm>
            <a:off x="8872057" y="2239224"/>
            <a:ext cx="2466492" cy="32886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8d0d5fff10_1_64"/>
          <p:cNvSpPr txBox="1">
            <a:spLocks noGrp="1"/>
          </p:cNvSpPr>
          <p:nvPr>
            <p:ph type="title"/>
          </p:nvPr>
        </p:nvSpPr>
        <p:spPr>
          <a:xfrm>
            <a:off x="947350" y="801029"/>
            <a:ext cx="10515600" cy="1089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31F62"/>
              </a:buClr>
              <a:buSzPts val="4000"/>
              <a:buFont typeface="Arial"/>
              <a:buNone/>
            </a:pPr>
            <a:r>
              <a:rPr lang="en-US" sz="4000"/>
              <a:t>Become your students’ favorite teacher!</a:t>
            </a:r>
            <a:endParaRPr/>
          </a:p>
        </p:txBody>
      </p:sp>
      <p:sp>
        <p:nvSpPr>
          <p:cNvPr id="217" name="Google Shape;217;g8d0d5fff10_1_64"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330450" y="2297575"/>
            <a:ext cx="6754500" cy="3317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000"/>
              <a:buChar char="•"/>
            </a:pPr>
            <a:r>
              <a:rPr lang="en-US" sz="3000"/>
              <a:t>Build trust and a sense of belonging</a:t>
            </a:r>
            <a:endParaRPr sz="3000"/>
          </a:p>
          <a:p>
            <a:pPr marL="228600" lvl="0" indent="0" algn="l" rtl="0">
              <a:lnSpc>
                <a:spcPct val="90000"/>
              </a:lnSpc>
              <a:spcBef>
                <a:spcPts val="0"/>
              </a:spcBef>
              <a:spcAft>
                <a:spcPts val="0"/>
              </a:spcAft>
              <a:buSzPts val="2800"/>
              <a:buNone/>
            </a:pPr>
            <a:endParaRPr sz="3000"/>
          </a:p>
          <a:p>
            <a:pPr marL="228600" lvl="0" indent="-228600" algn="l" rtl="0">
              <a:lnSpc>
                <a:spcPct val="90000"/>
              </a:lnSpc>
              <a:spcBef>
                <a:spcPts val="0"/>
              </a:spcBef>
              <a:spcAft>
                <a:spcPts val="0"/>
              </a:spcAft>
              <a:buClr>
                <a:schemeClr val="dk1"/>
              </a:buClr>
              <a:buSzPts val="3000"/>
              <a:buChar char="•"/>
            </a:pPr>
            <a:r>
              <a:rPr lang="en-US" sz="3000"/>
              <a:t>Builds classroom community</a:t>
            </a:r>
            <a:endParaRPr sz="3000"/>
          </a:p>
          <a:p>
            <a:pPr marL="228600" lvl="0" indent="0" algn="l" rtl="0">
              <a:lnSpc>
                <a:spcPct val="90000"/>
              </a:lnSpc>
              <a:spcBef>
                <a:spcPts val="0"/>
              </a:spcBef>
              <a:spcAft>
                <a:spcPts val="0"/>
              </a:spcAft>
              <a:buSzPts val="2800"/>
              <a:buNone/>
            </a:pPr>
            <a:endParaRPr sz="3000"/>
          </a:p>
          <a:p>
            <a:pPr marL="228600" lvl="0" indent="-228600" algn="l" rtl="0">
              <a:lnSpc>
                <a:spcPct val="90000"/>
              </a:lnSpc>
              <a:spcBef>
                <a:spcPts val="0"/>
              </a:spcBef>
              <a:spcAft>
                <a:spcPts val="0"/>
              </a:spcAft>
              <a:buClr>
                <a:schemeClr val="dk1"/>
              </a:buClr>
              <a:buSzPts val="3000"/>
              <a:buChar char="•"/>
            </a:pPr>
            <a:r>
              <a:rPr lang="en-US" sz="3000"/>
              <a:t>Bonding between classmates</a:t>
            </a:r>
            <a:endParaRPr sz="2000"/>
          </a:p>
          <a:p>
            <a:pPr marL="228600" lvl="0" indent="0" algn="l" rtl="0">
              <a:lnSpc>
                <a:spcPct val="90000"/>
              </a:lnSpc>
              <a:spcBef>
                <a:spcPts val="0"/>
              </a:spcBef>
              <a:spcAft>
                <a:spcPts val="0"/>
              </a:spcAft>
              <a:buSzPts val="2800"/>
              <a:buNone/>
            </a:pPr>
            <a:endParaRPr sz="3000"/>
          </a:p>
          <a:p>
            <a:pPr marL="228600" lvl="0" indent="-228600" algn="l" rtl="0">
              <a:lnSpc>
                <a:spcPct val="90000"/>
              </a:lnSpc>
              <a:spcBef>
                <a:spcPts val="0"/>
              </a:spcBef>
              <a:spcAft>
                <a:spcPts val="0"/>
              </a:spcAft>
              <a:buSzPts val="3000"/>
              <a:buChar char="•"/>
            </a:pPr>
            <a:r>
              <a:rPr lang="en-US" sz="3000"/>
              <a:t>Creates memories</a:t>
            </a:r>
            <a:endParaRPr sz="3000"/>
          </a:p>
        </p:txBody>
      </p:sp>
      <p:sp>
        <p:nvSpPr>
          <p:cNvPr id="218" name="Google Shape;218;g8d0d5fff10_1_64">
            <a:extLst>
              <a:ext uri="{C183D7F6-B498-43B3-948B-1728B52AA6E4}">
                <adec:decorative xmlns="" xmlns:adec="http://schemas.microsoft.com/office/drawing/2017/decorative" val="1"/>
              </a:ext>
            </a:extLst>
          </p:cNvPr>
          <p:cNvSpPr txBox="1"/>
          <p:nvPr/>
        </p:nvSpPr>
        <p:spPr>
          <a:xfrm>
            <a:off x="6534450" y="4403800"/>
            <a:ext cx="1836600" cy="170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300"/>
              <a:buFont typeface="Arial"/>
              <a:buNone/>
            </a:pPr>
            <a:r>
              <a:rPr lang="en-US" sz="10300" b="0" i="0" u="none" strike="noStrike" cap="none" dirty="0">
                <a:solidFill>
                  <a:srgbClr val="000000"/>
                </a:solidFill>
                <a:latin typeface="Arial"/>
                <a:ea typeface="Arial"/>
                <a:cs typeface="Arial"/>
                <a:sym typeface="Arial"/>
              </a:rPr>
              <a:t>👩‍🏫</a:t>
            </a:r>
            <a:endParaRPr sz="10300" b="0" i="0" u="none" strike="noStrike" cap="none" dirty="0">
              <a:solidFill>
                <a:srgbClr val="000000"/>
              </a:solidFill>
              <a:latin typeface="Arial"/>
              <a:ea typeface="Arial"/>
              <a:cs typeface="Arial"/>
              <a:sym typeface="Arial"/>
            </a:endParaRPr>
          </a:p>
        </p:txBody>
      </p:sp>
      <p:grpSp>
        <p:nvGrpSpPr>
          <p:cNvPr id="219" name="Google Shape;219;g8d0d5fff10_1_64" title="world's best teacher"/>
          <p:cNvGrpSpPr/>
          <p:nvPr/>
        </p:nvGrpSpPr>
        <p:grpSpPr>
          <a:xfrm>
            <a:off x="8829959" y="3325297"/>
            <a:ext cx="3024600" cy="2568600"/>
            <a:chOff x="8829959" y="3325297"/>
            <a:chExt cx="3024600" cy="2568600"/>
          </a:xfrm>
        </p:grpSpPr>
        <p:sp>
          <p:nvSpPr>
            <p:cNvPr id="220" name="Google Shape;220;g8d0d5fff10_1_64"/>
            <p:cNvSpPr/>
            <p:nvPr/>
          </p:nvSpPr>
          <p:spPr>
            <a:xfrm>
              <a:off x="8829959" y="3325297"/>
              <a:ext cx="3024600" cy="2568600"/>
            </a:xfrm>
            <a:prstGeom prst="heart">
              <a:avLst/>
            </a:prstGeom>
            <a:solidFill>
              <a:srgbClr val="1295D8"/>
            </a:solidFill>
            <a:ln w="28575" cap="flat" cmpd="sng">
              <a:solidFill>
                <a:srgbClr val="FFE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8d0d5fff10_1_64">
              <a:extLst>
                <a:ext uri="{C183D7F6-B498-43B3-948B-1728B52AA6E4}">
                  <adec:decorative xmlns="" xmlns:adec="http://schemas.microsoft.com/office/drawing/2017/decorative" val="1"/>
                </a:ext>
              </a:extLst>
            </p:cNvPr>
            <p:cNvSpPr txBox="1"/>
            <p:nvPr/>
          </p:nvSpPr>
          <p:spPr>
            <a:xfrm>
              <a:off x="9058100" y="3880475"/>
              <a:ext cx="2568300" cy="149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100"/>
                <a:buFont typeface="Arial"/>
                <a:buNone/>
              </a:pPr>
              <a:r>
                <a:rPr lang="en-US" sz="4100" b="1" i="0" u="none" strike="noStrike" cap="none" dirty="0">
                  <a:solidFill>
                    <a:srgbClr val="FFFFFF"/>
                  </a:solidFill>
                  <a:latin typeface="Caveat"/>
                  <a:ea typeface="Caveat"/>
                  <a:cs typeface="Caveat"/>
                  <a:sym typeface="Caveat"/>
                </a:rPr>
                <a:t>World’s Best </a:t>
              </a:r>
              <a:endParaRPr sz="4100" b="1" i="0" u="none" strike="noStrike" cap="none" dirty="0">
                <a:solidFill>
                  <a:srgbClr val="FFFFFF"/>
                </a:solidFill>
                <a:latin typeface="Caveat"/>
                <a:ea typeface="Caveat"/>
                <a:cs typeface="Caveat"/>
                <a:sym typeface="Caveat"/>
              </a:endParaRPr>
            </a:p>
            <a:p>
              <a:pPr marL="0" marR="0" lvl="0" indent="0" algn="ctr" rtl="0">
                <a:lnSpc>
                  <a:spcPct val="100000"/>
                </a:lnSpc>
                <a:spcBef>
                  <a:spcPts val="0"/>
                </a:spcBef>
                <a:spcAft>
                  <a:spcPts val="0"/>
                </a:spcAft>
                <a:buClr>
                  <a:srgbClr val="000000"/>
                </a:buClr>
                <a:buSzPts val="4100"/>
                <a:buFont typeface="Arial"/>
                <a:buNone/>
              </a:pPr>
              <a:r>
                <a:rPr lang="en-US" sz="4100" b="1" i="0" u="none" strike="noStrike" cap="none" dirty="0">
                  <a:solidFill>
                    <a:srgbClr val="FFFFFF"/>
                  </a:solidFill>
                  <a:latin typeface="Caveat"/>
                  <a:ea typeface="Caveat"/>
                  <a:cs typeface="Caveat"/>
                  <a:sym typeface="Caveat"/>
                </a:rPr>
                <a:t>Teacher</a:t>
              </a:r>
              <a:endParaRPr sz="4100" b="1" i="0" u="none" strike="noStrike" cap="none" dirty="0">
                <a:solidFill>
                  <a:srgbClr val="FFFFFF"/>
                </a:solidFill>
                <a:latin typeface="Caveat"/>
                <a:ea typeface="Caveat"/>
                <a:cs typeface="Caveat"/>
                <a:sym typeface="Caveat"/>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2"/>
          <p:cNvSpPr txBox="1">
            <a:spLocks noGrp="1"/>
          </p:cNvSpPr>
          <p:nvPr>
            <p:ph type="title"/>
          </p:nvPr>
        </p:nvSpPr>
        <p:spPr>
          <a:xfrm>
            <a:off x="947350" y="801029"/>
            <a:ext cx="10515600" cy="10888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PA Break High School</a:t>
            </a:r>
            <a:endParaRPr/>
          </a:p>
        </p:txBody>
      </p:sp>
      <p:sp>
        <p:nvSpPr>
          <p:cNvPr id="229" name="Google Shape;229;p12"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550450" y="1807200"/>
            <a:ext cx="11309400" cy="118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000"/>
              <a:t>Please join Itzel Palacios-Sanchez as she leads us using a PA Activity Breaks found on the </a:t>
            </a:r>
            <a:r>
              <a:rPr lang="en-US" sz="3000" u="sng"/>
              <a:t>UCLA Recreation Move Mail</a:t>
            </a:r>
            <a:r>
              <a:rPr lang="en-US" sz="3000"/>
              <a:t> website:</a:t>
            </a:r>
            <a:endParaRPr sz="3000"/>
          </a:p>
          <a:p>
            <a:pPr marL="0" lvl="0" indent="0" algn="l" rtl="0">
              <a:lnSpc>
                <a:spcPct val="90000"/>
              </a:lnSpc>
              <a:spcBef>
                <a:spcPts val="1000"/>
              </a:spcBef>
              <a:spcAft>
                <a:spcPts val="0"/>
              </a:spcAft>
              <a:buClr>
                <a:schemeClr val="dk1"/>
              </a:buClr>
              <a:buSzPts val="2800"/>
              <a:buNone/>
            </a:pPr>
            <a:endParaRPr/>
          </a:p>
        </p:txBody>
      </p:sp>
      <p:sp>
        <p:nvSpPr>
          <p:cNvPr id="230" name="Google Shape;230;p12"/>
          <p:cNvSpPr txBox="1"/>
          <p:nvPr/>
        </p:nvSpPr>
        <p:spPr>
          <a:xfrm>
            <a:off x="355225" y="3265700"/>
            <a:ext cx="54516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a:t>American Heart Association </a:t>
            </a:r>
            <a:endParaRPr sz="2200" b="1"/>
          </a:p>
          <a:p>
            <a:pPr marL="0" marR="0" lvl="0" indent="0" algn="l" rtl="0">
              <a:lnSpc>
                <a:spcPct val="100000"/>
              </a:lnSpc>
              <a:spcBef>
                <a:spcPts val="0"/>
              </a:spcBef>
              <a:spcAft>
                <a:spcPts val="0"/>
              </a:spcAft>
              <a:buClr>
                <a:srgbClr val="000000"/>
              </a:buClr>
              <a:buSzPts val="2400"/>
              <a:buFont typeface="Arial"/>
              <a:buNone/>
            </a:pPr>
            <a:r>
              <a:rPr lang="en-US" sz="2000" b="0" i="0" u="sng" strike="noStrike" cap="none">
                <a:solidFill>
                  <a:schemeClr val="hlink"/>
                </a:solidFill>
                <a:latin typeface="Arial"/>
                <a:ea typeface="Arial"/>
                <a:cs typeface="Arial"/>
                <a:sym typeface="Arial"/>
                <a:hlinkClick r:id="rId3"/>
              </a:rPr>
              <a:t>In-school activity breaks</a:t>
            </a:r>
            <a:endParaRPr sz="2000" b="0" i="0" u="none" strike="noStrike" cap="none">
              <a:solidFill>
                <a:srgbClr val="000000"/>
              </a:solidFill>
              <a:latin typeface="Arial"/>
              <a:ea typeface="Arial"/>
              <a:cs typeface="Arial"/>
              <a:sym typeface="Arial"/>
            </a:endParaRPr>
          </a:p>
        </p:txBody>
      </p:sp>
      <p:pic>
        <p:nvPicPr>
          <p:cNvPr id="231" name="Google Shape;231;p12" title="true/false"/>
          <p:cNvPicPr preferRelativeResize="0"/>
          <p:nvPr/>
        </p:nvPicPr>
        <p:blipFill rotWithShape="1">
          <a:blip r:embed="rId4">
            <a:alphaModFix/>
          </a:blip>
          <a:srcRect r="4176"/>
          <a:stretch/>
        </p:blipFill>
        <p:spPr>
          <a:xfrm>
            <a:off x="-24125" y="4036875"/>
            <a:ext cx="7451699" cy="1428150"/>
          </a:xfrm>
          <a:prstGeom prst="rect">
            <a:avLst/>
          </a:prstGeom>
          <a:noFill/>
          <a:ln>
            <a:noFill/>
          </a:ln>
        </p:spPr>
      </p:pic>
      <p:pic>
        <p:nvPicPr>
          <p:cNvPr id="234" name="Google Shape;234;p12" descr="Screen clipping UCLA Move Mail&#10;Shoulder Rolls">
            <a:hlinkClick r:id="rId5"/>
          </p:cNvPr>
          <p:cNvPicPr preferRelativeResize="0"/>
          <p:nvPr/>
        </p:nvPicPr>
        <p:blipFill rotWithShape="1">
          <a:blip r:embed="rId6">
            <a:alphaModFix/>
          </a:blip>
          <a:srcRect/>
          <a:stretch/>
        </p:blipFill>
        <p:spPr>
          <a:xfrm>
            <a:off x="8378488" y="3810650"/>
            <a:ext cx="3296875" cy="2472656"/>
          </a:xfrm>
          <a:prstGeom prst="rect">
            <a:avLst/>
          </a:prstGeom>
          <a:noFill/>
          <a:ln>
            <a:noFill/>
          </a:ln>
        </p:spPr>
      </p:pic>
      <p:sp>
        <p:nvSpPr>
          <p:cNvPr id="235" name="Google Shape;235;p12"/>
          <p:cNvSpPr txBox="1"/>
          <p:nvPr/>
        </p:nvSpPr>
        <p:spPr>
          <a:xfrm>
            <a:off x="8357888" y="3356750"/>
            <a:ext cx="33381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UCLA Recreation Move Mail</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a:spLocks noGrp="1"/>
          </p:cNvSpPr>
          <p:nvPr>
            <p:ph type="title"/>
          </p:nvPr>
        </p:nvSpPr>
        <p:spPr>
          <a:xfrm>
            <a:off x="918388" y="307774"/>
            <a:ext cx="10515600" cy="1243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Priming the Brain for Learning</a:t>
            </a:r>
            <a:endParaRPr/>
          </a:p>
        </p:txBody>
      </p:sp>
      <p:sp>
        <p:nvSpPr>
          <p:cNvPr id="242" name="Google Shape;242;p14"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722886" y="2063750"/>
            <a:ext cx="10906619" cy="3789373"/>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dk1"/>
              </a:buClr>
              <a:buSzPts val="2590"/>
              <a:buNone/>
            </a:pPr>
            <a:r>
              <a:rPr lang="en-US" sz="2590"/>
              <a:t> ​</a:t>
            </a:r>
            <a:r>
              <a:rPr lang="en-US" sz="2590" b="1"/>
              <a:t> “Exercise is the single most</a:t>
            </a:r>
            <a:r>
              <a:rPr lang="en-US" sz="2590"/>
              <a:t>​</a:t>
            </a:r>
            <a:endParaRPr sz="2590"/>
          </a:p>
          <a:p>
            <a:pPr marL="0" lvl="0" indent="0" algn="ctr" rtl="0">
              <a:lnSpc>
                <a:spcPct val="80000"/>
              </a:lnSpc>
              <a:spcBef>
                <a:spcPts val="1000"/>
              </a:spcBef>
              <a:spcAft>
                <a:spcPts val="0"/>
              </a:spcAft>
              <a:buClr>
                <a:schemeClr val="dk1"/>
              </a:buClr>
              <a:buSzPts val="2590"/>
              <a:buNone/>
            </a:pPr>
            <a:r>
              <a:rPr lang="en-US" sz="2590" b="1"/>
              <a:t>powerful tool you have to</a:t>
            </a:r>
            <a:r>
              <a:rPr lang="en-US" sz="2590"/>
              <a:t>​</a:t>
            </a:r>
            <a:endParaRPr sz="2590"/>
          </a:p>
          <a:p>
            <a:pPr marL="0" lvl="0" indent="0" algn="ctr" rtl="0">
              <a:lnSpc>
                <a:spcPct val="80000"/>
              </a:lnSpc>
              <a:spcBef>
                <a:spcPts val="1000"/>
              </a:spcBef>
              <a:spcAft>
                <a:spcPts val="0"/>
              </a:spcAft>
              <a:buClr>
                <a:schemeClr val="dk1"/>
              </a:buClr>
              <a:buSzPts val="2590"/>
              <a:buNone/>
            </a:pPr>
            <a:r>
              <a:rPr lang="en-US" sz="2590" b="1"/>
              <a:t>optimize your brain</a:t>
            </a:r>
            <a:r>
              <a:rPr lang="en-US" sz="2590"/>
              <a:t>​</a:t>
            </a:r>
            <a:endParaRPr sz="2590"/>
          </a:p>
          <a:p>
            <a:pPr marL="0" lvl="0" indent="0" algn="ctr" rtl="0">
              <a:lnSpc>
                <a:spcPct val="80000"/>
              </a:lnSpc>
              <a:spcBef>
                <a:spcPts val="1000"/>
              </a:spcBef>
              <a:spcAft>
                <a:spcPts val="0"/>
              </a:spcAft>
              <a:buClr>
                <a:schemeClr val="dk1"/>
              </a:buClr>
              <a:buSzPts val="2590"/>
              <a:buNone/>
            </a:pPr>
            <a:r>
              <a:rPr lang="en-US" sz="2590" b="1"/>
              <a:t>Function.”</a:t>
            </a:r>
            <a:r>
              <a:rPr lang="en-US" sz="2590"/>
              <a:t>​</a:t>
            </a:r>
            <a:endParaRPr/>
          </a:p>
          <a:p>
            <a:pPr marL="0" lvl="0" indent="0" algn="ctr" rtl="0">
              <a:lnSpc>
                <a:spcPct val="80000"/>
              </a:lnSpc>
              <a:spcBef>
                <a:spcPts val="1000"/>
              </a:spcBef>
              <a:spcAft>
                <a:spcPts val="0"/>
              </a:spcAft>
              <a:buClr>
                <a:schemeClr val="dk1"/>
              </a:buClr>
              <a:buSzPts val="2590"/>
              <a:buNone/>
            </a:pPr>
            <a:endParaRPr sz="2590"/>
          </a:p>
          <a:p>
            <a:pPr marL="0" lvl="0" indent="0" algn="ctr" rtl="0">
              <a:lnSpc>
                <a:spcPct val="80000"/>
              </a:lnSpc>
              <a:spcBef>
                <a:spcPts val="1000"/>
              </a:spcBef>
              <a:spcAft>
                <a:spcPts val="0"/>
              </a:spcAft>
              <a:buClr>
                <a:schemeClr val="dk1"/>
              </a:buClr>
              <a:buSzPts val="2590"/>
              <a:buNone/>
            </a:pPr>
            <a:r>
              <a:rPr lang="en-US" sz="2590" b="1"/>
              <a:t>“activity and learning are inextricably woven.”</a:t>
            </a:r>
            <a:r>
              <a:rPr lang="en-US" sz="2590"/>
              <a:t>​</a:t>
            </a:r>
            <a:endParaRPr sz="2590"/>
          </a:p>
          <a:p>
            <a:pPr marL="0" lvl="0" indent="0" algn="ctr" rtl="0">
              <a:lnSpc>
                <a:spcPct val="80000"/>
              </a:lnSpc>
              <a:spcBef>
                <a:spcPts val="1000"/>
              </a:spcBef>
              <a:spcAft>
                <a:spcPts val="0"/>
              </a:spcAft>
              <a:buClr>
                <a:schemeClr val="dk1"/>
              </a:buClr>
              <a:buSzPts val="2590"/>
              <a:buNone/>
            </a:pPr>
            <a:r>
              <a:rPr lang="en-US" sz="2590"/>
              <a:t>​</a:t>
            </a:r>
            <a:endParaRPr sz="2590"/>
          </a:p>
          <a:p>
            <a:pPr marL="0" lvl="0" indent="0" algn="ctr" rtl="0">
              <a:lnSpc>
                <a:spcPct val="80000"/>
              </a:lnSpc>
              <a:spcBef>
                <a:spcPts val="1000"/>
              </a:spcBef>
              <a:spcAft>
                <a:spcPts val="0"/>
              </a:spcAft>
              <a:buClr>
                <a:schemeClr val="dk1"/>
              </a:buClr>
              <a:buSzPts val="2590"/>
              <a:buNone/>
            </a:pPr>
            <a:r>
              <a:rPr lang="en-US" sz="2590"/>
              <a:t>John J. Ratey, MD​</a:t>
            </a:r>
            <a:endParaRPr sz="2590"/>
          </a:p>
          <a:p>
            <a:pPr marL="0" lvl="0" indent="0" algn="l" rtl="0">
              <a:lnSpc>
                <a:spcPct val="80000"/>
              </a:lnSpc>
              <a:spcBef>
                <a:spcPts val="1000"/>
              </a:spcBef>
              <a:spcAft>
                <a:spcPts val="0"/>
              </a:spcAft>
              <a:buClr>
                <a:schemeClr val="dk1"/>
              </a:buClr>
              <a:buSzPts val="2590"/>
              <a:buNone/>
            </a:pPr>
            <a:endParaRPr sz="2590"/>
          </a:p>
          <a:p>
            <a:pPr marL="0" lvl="0" indent="0" algn="l" rtl="0">
              <a:lnSpc>
                <a:spcPct val="80000"/>
              </a:lnSpc>
              <a:spcBef>
                <a:spcPts val="1000"/>
              </a:spcBef>
              <a:spcAft>
                <a:spcPts val="0"/>
              </a:spcAft>
              <a:buClr>
                <a:schemeClr val="dk1"/>
              </a:buClr>
              <a:buSzPts val="2590"/>
              <a:buNone/>
            </a:pPr>
            <a:endParaRPr sz="2590"/>
          </a:p>
        </p:txBody>
      </p:sp>
      <p:pic>
        <p:nvPicPr>
          <p:cNvPr id="244" name="Google Shape;244;p14" descr="Image with quote from John J. Ratey, MD"/>
          <p:cNvPicPr preferRelativeResize="0"/>
          <p:nvPr/>
        </p:nvPicPr>
        <p:blipFill rotWithShape="1">
          <a:blip r:embed="rId3">
            <a:alphaModFix/>
          </a:blip>
          <a:srcRect/>
          <a:stretch/>
        </p:blipFill>
        <p:spPr>
          <a:xfrm>
            <a:off x="2085901" y="1252525"/>
            <a:ext cx="8020200" cy="51012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86a51478b3_1_1"/>
          <p:cNvSpPr txBox="1">
            <a:spLocks noGrp="1"/>
          </p:cNvSpPr>
          <p:nvPr>
            <p:ph type="title"/>
          </p:nvPr>
        </p:nvSpPr>
        <p:spPr>
          <a:xfrm>
            <a:off x="1183300" y="596551"/>
            <a:ext cx="10515600" cy="86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As Easy as 1, 2, 3 </a:t>
            </a:r>
            <a:endParaRPr/>
          </a:p>
        </p:txBody>
      </p:sp>
      <p:graphicFrame>
        <p:nvGraphicFramePr>
          <p:cNvPr id="255" name="Google Shape;255;g86a51478b3_1_1" title="steps"/>
          <p:cNvGraphicFramePr/>
          <p:nvPr>
            <p:extLst>
              <p:ext uri="{D42A27DB-BD31-4B8C-83A1-F6EECF244321}">
                <p14:modId xmlns:p14="http://schemas.microsoft.com/office/powerpoint/2010/main" val="2130182354"/>
              </p:ext>
            </p:extLst>
          </p:nvPr>
        </p:nvGraphicFramePr>
        <p:xfrm>
          <a:off x="917375" y="1671900"/>
          <a:ext cx="10357250" cy="3743775"/>
        </p:xfrm>
        <a:graphic>
          <a:graphicData uri="http://schemas.openxmlformats.org/drawingml/2006/table">
            <a:tbl>
              <a:tblPr firstRow="1">
                <a:noFill/>
                <a:tableStyleId>{5BB17130-B63B-4A9F-A486-44249E1DB3D3}</a:tableStyleId>
              </a:tblPr>
              <a:tblGrid>
                <a:gridCol w="349925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595075">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t>Step 1</a:t>
                      </a:r>
                      <a:endParaRPr sz="2500" b="1" u="none" strike="noStrike" cap="none"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4A7D6"/>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t>STEP 2:</a:t>
                      </a:r>
                      <a:endParaRPr sz="2500" u="none" strike="noStrike" cap="none"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4A7D6"/>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t>STEP 3:</a:t>
                      </a:r>
                      <a:endParaRPr sz="2500" u="none" strike="noStrike" cap="none"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4A7D6"/>
                    </a:solidFill>
                  </a:tcPr>
                </a:tc>
                <a:extLst>
                  <a:ext uri="{0D108BD9-81ED-4DB2-BD59-A6C34878D82A}">
                    <a16:rowId xmlns:a16="http://schemas.microsoft.com/office/drawing/2014/main" val="10000"/>
                  </a:ext>
                </a:extLst>
              </a:tr>
              <a:tr h="3148700">
                <a:tc>
                  <a:txBody>
                    <a:bodyPr/>
                    <a:lstStyle/>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Set Clear Expectations</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Describe appropriate behavior</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Establish a class/group</a:t>
                      </a:r>
                      <a:endParaRPr sz="2000" u="none" strike="noStrike" cap="none">
                        <a:solidFill>
                          <a:schemeClr val="dk1"/>
                        </a:solidFill>
                      </a:endParaRPr>
                    </a:p>
                    <a:p>
                      <a:pPr marL="457200" marR="0" lvl="0" indent="0" algn="l" rtl="0">
                        <a:lnSpc>
                          <a:spcPct val="100000"/>
                        </a:lnSpc>
                        <a:spcBef>
                          <a:spcPts val="0"/>
                        </a:spcBef>
                        <a:spcAft>
                          <a:spcPts val="0"/>
                        </a:spcAft>
                        <a:buClr>
                          <a:srgbClr val="000000"/>
                        </a:buClr>
                        <a:buSzPts val="2000"/>
                        <a:buFont typeface="Arial"/>
                        <a:buNone/>
                      </a:pPr>
                      <a:r>
                        <a:rPr lang="en-US" sz="2000" u="none" strike="noStrike" cap="none">
                          <a:solidFill>
                            <a:schemeClr val="dk1"/>
                          </a:solidFill>
                        </a:rPr>
                        <a:t>agreement</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Planning</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Make it intentional</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highlight>
                            <a:srgbClr val="FFFF00"/>
                          </a:highlight>
                        </a:rPr>
                        <a:t>Make it routine</a:t>
                      </a:r>
                      <a:endParaRPr sz="2000" u="none" strike="noStrike" cap="none">
                        <a:solidFill>
                          <a:schemeClr val="dk1"/>
                        </a:solidFill>
                        <a:highlight>
                          <a:srgbClr val="FFFF00"/>
                        </a:highlight>
                      </a:endParaRPr>
                    </a:p>
                    <a:p>
                      <a:pPr marL="457200" marR="0" lvl="0" indent="0" algn="l" rtl="0">
                        <a:lnSpc>
                          <a:spcPct val="100000"/>
                        </a:lnSpc>
                        <a:spcBef>
                          <a:spcPts val="0"/>
                        </a:spcBef>
                        <a:spcAft>
                          <a:spcPts val="0"/>
                        </a:spcAft>
                        <a:buClr>
                          <a:srgbClr val="000000"/>
                        </a:buClr>
                        <a:buSzPts val="2000"/>
                        <a:buFont typeface="Arial"/>
                        <a:buNone/>
                      </a:pPr>
                      <a:endParaRPr sz="2000" b="1" u="none" strike="noStrike" cap="none">
                        <a:solidFill>
                          <a:schemeClr val="accent3"/>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Establish Start &amp; Stop Signals</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Volume</a:t>
                      </a:r>
                      <a:endParaRPr sz="2000" u="none" strike="noStrike" cap="none">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highlight>
                            <a:srgbClr val="FFFF00"/>
                          </a:highlight>
                        </a:rPr>
                        <a:t>Have a back up</a:t>
                      </a:r>
                      <a:endParaRPr sz="2000" u="none" strike="noStrike" cap="none">
                        <a:solidFill>
                          <a:schemeClr val="dk1"/>
                        </a:solidFill>
                        <a:highlight>
                          <a:srgbClr val="FFFF00"/>
                        </a:highlight>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a:solidFill>
                            <a:schemeClr val="dk1"/>
                          </a:solidFill>
                        </a:rPr>
                        <a:t>Space &amp; Boundaries</a:t>
                      </a:r>
                      <a:endParaRPr sz="2000" u="none" strike="noStrike" cap="none"/>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dirty="0">
                          <a:solidFill>
                            <a:schemeClr val="dk1"/>
                          </a:solidFill>
                          <a:highlight>
                            <a:srgbClr val="FFFF00"/>
                          </a:highlight>
                        </a:rPr>
                        <a:t>Make it FUN!</a:t>
                      </a:r>
                      <a:endParaRPr sz="2000" u="none" strike="noStrike" cap="none" dirty="0">
                        <a:solidFill>
                          <a:schemeClr val="dk1"/>
                        </a:solidFill>
                        <a:highlight>
                          <a:srgbClr val="FFFF00"/>
                        </a:highlight>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dirty="0">
                          <a:solidFill>
                            <a:schemeClr val="dk1"/>
                          </a:solidFill>
                        </a:rPr>
                        <a:t>Include student choice</a:t>
                      </a:r>
                      <a:endParaRPr sz="2000" u="none" strike="noStrike" cap="none" dirty="0">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dirty="0">
                          <a:solidFill>
                            <a:schemeClr val="dk1"/>
                          </a:solidFill>
                        </a:rPr>
                        <a:t>Track progress &amp; create  an incentive</a:t>
                      </a:r>
                      <a:endParaRPr sz="2000" u="none" strike="noStrike" cap="none" dirty="0">
                        <a:solidFill>
                          <a:schemeClr val="dk1"/>
                        </a:solidFill>
                      </a:endParaRPr>
                    </a:p>
                    <a:p>
                      <a:pPr marL="457200" marR="0" lvl="0" indent="-355600" algn="l" rtl="0">
                        <a:lnSpc>
                          <a:spcPct val="100000"/>
                        </a:lnSpc>
                        <a:spcBef>
                          <a:spcPts val="0"/>
                        </a:spcBef>
                        <a:spcAft>
                          <a:spcPts val="0"/>
                        </a:spcAft>
                        <a:buClr>
                          <a:schemeClr val="dk1"/>
                        </a:buClr>
                        <a:buSzPts val="2000"/>
                        <a:buFont typeface="Arial"/>
                        <a:buChar char="●"/>
                      </a:pPr>
                      <a:r>
                        <a:rPr lang="en-US" sz="2000" u="none" strike="noStrike" cap="none" dirty="0">
                          <a:solidFill>
                            <a:schemeClr val="dk1"/>
                          </a:solidFill>
                        </a:rPr>
                        <a:t>Stay focused with calm movement (Examples: breathing, balance, stretches)</a:t>
                      </a:r>
                      <a:endParaRPr sz="2000" u="none" strike="noStrike" cap="none"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6" name="Google Shape;256;g86a51478b3_1_1"/>
          <p:cNvSpPr txBox="1"/>
          <p:nvPr/>
        </p:nvSpPr>
        <p:spPr>
          <a:xfrm>
            <a:off x="917375" y="5415675"/>
            <a:ext cx="10040700" cy="1491900"/>
          </a:xfrm>
          <a:prstGeom prst="rect">
            <a:avLst/>
          </a:prstGeom>
          <a:noFill/>
          <a:ln>
            <a:noFill/>
          </a:ln>
        </p:spPr>
        <p:txBody>
          <a:bodyPr spcFirstLastPara="1" wrap="square" lIns="91425" tIns="91425" rIns="91425" bIns="91425" anchor="t" anchorCtr="0">
            <a:noAutofit/>
          </a:bodyPr>
          <a:lstStyle/>
          <a:p>
            <a:pPr marL="355600" marR="0" lvl="0" indent="0" algn="l" rtl="0">
              <a:lnSpc>
                <a:spcPct val="115000"/>
              </a:lnSpc>
              <a:spcBef>
                <a:spcPts val="1200"/>
              </a:spcBef>
              <a:spcAft>
                <a:spcPts val="1200"/>
              </a:spcAft>
              <a:buClr>
                <a:srgbClr val="000000"/>
              </a:buClr>
              <a:buSzPts val="1700"/>
              <a:buFont typeface="Arial"/>
              <a:buNone/>
            </a:pPr>
            <a:r>
              <a:rPr lang="en-US" sz="1700" b="0" i="0" u="none" strike="noStrike" cap="none">
                <a:solidFill>
                  <a:schemeClr val="dk1"/>
                </a:solidFill>
                <a:latin typeface="Arial"/>
                <a:ea typeface="Arial"/>
                <a:cs typeface="Arial"/>
                <a:sym typeface="Arial"/>
              </a:rPr>
              <a:t>Catchglobal. “Coordinated School Health - Health Education Programs.” </a:t>
            </a:r>
            <a:r>
              <a:rPr lang="en-US" sz="1700" b="0" i="1" u="none" strike="noStrike" cap="none">
                <a:solidFill>
                  <a:schemeClr val="dk1"/>
                </a:solidFill>
                <a:latin typeface="Arial"/>
                <a:ea typeface="Arial"/>
                <a:cs typeface="Arial"/>
                <a:sym typeface="Arial"/>
              </a:rPr>
              <a:t>CATCH</a:t>
            </a:r>
            <a:r>
              <a:rPr lang="en-US" sz="1700" b="0" i="0" u="none" strike="noStrike" cap="none">
                <a:solidFill>
                  <a:schemeClr val="dk1"/>
                </a:solidFill>
                <a:latin typeface="Arial"/>
                <a:ea typeface="Arial"/>
                <a:cs typeface="Arial"/>
                <a:sym typeface="Arial"/>
              </a:rPr>
              <a:t>, catchinfo.org/.</a:t>
            </a: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8d5ae576b7_6_1"/>
          <p:cNvSpPr txBox="1">
            <a:spLocks noGrp="1"/>
          </p:cNvSpPr>
          <p:nvPr>
            <p:ph type="title"/>
          </p:nvPr>
        </p:nvSpPr>
        <p:spPr>
          <a:xfrm>
            <a:off x="1183300" y="596551"/>
            <a:ext cx="10515600" cy="86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Schedule PA Breaks</a:t>
            </a:r>
            <a:endParaRPr/>
          </a:p>
        </p:txBody>
      </p:sp>
      <p:pic>
        <p:nvPicPr>
          <p:cNvPr id="264" name="Google Shape;264;g8d5ae576b7_6_1" title="schedule PA Breaks"/>
          <p:cNvPicPr preferRelativeResize="0"/>
          <p:nvPr/>
        </p:nvPicPr>
        <p:blipFill rotWithShape="1">
          <a:blip r:embed="rId3">
            <a:alphaModFix/>
          </a:blip>
          <a:srcRect/>
          <a:stretch/>
        </p:blipFill>
        <p:spPr>
          <a:xfrm>
            <a:off x="1995500" y="1485925"/>
            <a:ext cx="8201000" cy="4970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91f289491e_1_10"/>
          <p:cNvSpPr txBox="1">
            <a:spLocks noGrp="1"/>
          </p:cNvSpPr>
          <p:nvPr>
            <p:ph type="title"/>
          </p:nvPr>
        </p:nvSpPr>
        <p:spPr>
          <a:xfrm>
            <a:off x="947350" y="801029"/>
            <a:ext cx="10515600" cy="108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Poll</a:t>
            </a:r>
            <a:endParaRPr/>
          </a:p>
        </p:txBody>
      </p:sp>
      <p:sp>
        <p:nvSpPr>
          <p:cNvPr id="272" name="Google Shape;272;g91f289491e_1_10"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559075" y="1789050"/>
            <a:ext cx="11070000" cy="4578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1200"/>
              </a:spcAft>
              <a:buClr>
                <a:schemeClr val="dk1"/>
              </a:buClr>
              <a:buSzPts val="1100"/>
              <a:buFont typeface="Arial"/>
              <a:buNone/>
            </a:pPr>
            <a:endParaRPr sz="2700" b="1"/>
          </a:p>
        </p:txBody>
      </p:sp>
      <p:pic>
        <p:nvPicPr>
          <p:cNvPr id="274" name="Google Shape;274;g91f289491e_1_10" descr="Screen clipping from Mentimeter"/>
          <p:cNvPicPr preferRelativeResize="0"/>
          <p:nvPr/>
        </p:nvPicPr>
        <p:blipFill rotWithShape="1">
          <a:blip r:embed="rId3">
            <a:alphaModFix/>
          </a:blip>
          <a:srcRect/>
          <a:stretch/>
        </p:blipFill>
        <p:spPr>
          <a:xfrm>
            <a:off x="152400" y="798025"/>
            <a:ext cx="11843726" cy="5407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91f289491e_1_2" title="AUSD Teacher"/>
          <p:cNvSpPr/>
          <p:nvPr/>
        </p:nvSpPr>
        <p:spPr>
          <a:xfrm>
            <a:off x="5244325" y="506550"/>
            <a:ext cx="5435400" cy="3290700"/>
          </a:xfrm>
          <a:prstGeom prst="wedgeEllipseCallout">
            <a:avLst>
              <a:gd name="adj1" fmla="val -65199"/>
              <a:gd name="adj2" fmla="val 60243"/>
            </a:avLst>
          </a:prstGeom>
          <a:solidFill>
            <a:srgbClr val="1295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1" name="Google Shape;281;g91f289491e_1_2"/>
          <p:cNvSpPr txBox="1">
            <a:spLocks noGrp="1"/>
          </p:cNvSpPr>
          <p:nvPr>
            <p:ph type="title"/>
          </p:nvPr>
        </p:nvSpPr>
        <p:spPr>
          <a:xfrm>
            <a:off x="371750" y="688325"/>
            <a:ext cx="6354300" cy="942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Feedback  </a:t>
            </a:r>
            <a:endParaRPr/>
          </a:p>
        </p:txBody>
      </p:sp>
      <p:sp>
        <p:nvSpPr>
          <p:cNvPr id="282" name="Google Shape;282;g91f289491e_1_2"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5625125" y="323200"/>
            <a:ext cx="4923300" cy="3030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1000"/>
              </a:spcBef>
              <a:spcAft>
                <a:spcPts val="0"/>
              </a:spcAft>
              <a:buClr>
                <a:schemeClr val="dk1"/>
              </a:buClr>
              <a:buSzPts val="2800"/>
              <a:buNone/>
            </a:pPr>
            <a:r>
              <a:rPr lang="en-US" sz="2200">
                <a:solidFill>
                  <a:srgbClr val="FFFFFF"/>
                </a:solidFill>
                <a:latin typeface="Cambria"/>
                <a:ea typeface="Cambria"/>
                <a:cs typeface="Cambria"/>
                <a:sym typeface="Cambria"/>
              </a:rPr>
              <a:t>  </a:t>
            </a:r>
            <a:endParaRPr sz="2200">
              <a:solidFill>
                <a:srgbClr val="FFFFFF"/>
              </a:solidFill>
              <a:latin typeface="Cambria"/>
              <a:ea typeface="Cambria"/>
              <a:cs typeface="Cambria"/>
              <a:sym typeface="Cambria"/>
            </a:endParaRPr>
          </a:p>
          <a:p>
            <a:pPr marL="0" lvl="0" indent="0" algn="l" rtl="0">
              <a:lnSpc>
                <a:spcPct val="115000"/>
              </a:lnSpc>
              <a:spcBef>
                <a:spcPts val="1000"/>
              </a:spcBef>
              <a:spcAft>
                <a:spcPts val="0"/>
              </a:spcAft>
              <a:buClr>
                <a:schemeClr val="dk1"/>
              </a:buClr>
              <a:buSzPts val="2800"/>
              <a:buNone/>
            </a:pPr>
            <a:endParaRPr sz="2200">
              <a:solidFill>
                <a:srgbClr val="FFFFFF"/>
              </a:solidFill>
              <a:latin typeface="Cambria"/>
              <a:ea typeface="Cambria"/>
              <a:cs typeface="Cambria"/>
              <a:sym typeface="Cambria"/>
            </a:endParaRPr>
          </a:p>
          <a:p>
            <a:pPr marL="0" lvl="0" indent="0" algn="l" rtl="0">
              <a:lnSpc>
                <a:spcPct val="115000"/>
              </a:lnSpc>
              <a:spcBef>
                <a:spcPts val="1000"/>
              </a:spcBef>
              <a:spcAft>
                <a:spcPts val="0"/>
              </a:spcAft>
              <a:buClr>
                <a:schemeClr val="dk1"/>
              </a:buClr>
              <a:buSzPts val="2800"/>
              <a:buNone/>
            </a:pPr>
            <a:endParaRPr sz="2200">
              <a:solidFill>
                <a:srgbClr val="FFFFFF"/>
              </a:solidFill>
              <a:latin typeface="Cambria"/>
              <a:ea typeface="Cambria"/>
              <a:cs typeface="Cambria"/>
              <a:sym typeface="Cambria"/>
            </a:endParaRPr>
          </a:p>
          <a:p>
            <a:pPr marL="0" lvl="0" indent="0" algn="l" rtl="0">
              <a:lnSpc>
                <a:spcPct val="115000"/>
              </a:lnSpc>
              <a:spcBef>
                <a:spcPts val="1000"/>
              </a:spcBef>
              <a:spcAft>
                <a:spcPts val="0"/>
              </a:spcAft>
              <a:buClr>
                <a:schemeClr val="dk1"/>
              </a:buClr>
              <a:buSzPts val="2800"/>
              <a:buNone/>
            </a:pPr>
            <a:r>
              <a:rPr lang="en-US" sz="2200">
                <a:solidFill>
                  <a:srgbClr val="FFFFFF"/>
                </a:solidFill>
                <a:latin typeface="Cambria"/>
                <a:ea typeface="Cambria"/>
                <a:cs typeface="Cambria"/>
                <a:sym typeface="Cambria"/>
              </a:rPr>
              <a:t>“</a:t>
            </a:r>
            <a:r>
              <a:rPr lang="en-US" sz="2200" i="1">
                <a:solidFill>
                  <a:srgbClr val="FFFFFF"/>
                </a:solidFill>
                <a:latin typeface="Cambria"/>
                <a:ea typeface="Cambria"/>
                <a:cs typeface="Cambria"/>
                <a:sym typeface="Cambria"/>
              </a:rPr>
              <a:t>Y</a:t>
            </a:r>
            <a:r>
              <a:rPr lang="en-US" sz="2300" i="1">
                <a:solidFill>
                  <a:srgbClr val="FFFFFF"/>
                </a:solidFill>
                <a:latin typeface="Cambria"/>
                <a:ea typeface="Cambria"/>
                <a:cs typeface="Cambria"/>
                <a:sym typeface="Cambria"/>
              </a:rPr>
              <a:t>ou were amazing! Teachers in the stands loved it and they loved the opportunities to stand up. One teacher said it was the best session of the day</a:t>
            </a:r>
            <a:r>
              <a:rPr lang="en-US" sz="2300">
                <a:solidFill>
                  <a:srgbClr val="FFFFFF"/>
                </a:solidFill>
                <a:latin typeface="Cambria"/>
                <a:ea typeface="Cambria"/>
                <a:cs typeface="Cambria"/>
                <a:sym typeface="Cambria"/>
              </a:rPr>
              <a:t>.” </a:t>
            </a:r>
            <a:endParaRPr sz="2300">
              <a:solidFill>
                <a:srgbClr val="FFFFFF"/>
              </a:solidFill>
              <a:latin typeface="Cambria"/>
              <a:ea typeface="Cambria"/>
              <a:cs typeface="Cambria"/>
              <a:sym typeface="Cambria"/>
            </a:endParaRPr>
          </a:p>
          <a:p>
            <a:pPr marL="0" lvl="0" indent="0" algn="l" rtl="0">
              <a:lnSpc>
                <a:spcPct val="115000"/>
              </a:lnSpc>
              <a:spcBef>
                <a:spcPts val="1000"/>
              </a:spcBef>
              <a:spcAft>
                <a:spcPts val="0"/>
              </a:spcAft>
              <a:buClr>
                <a:schemeClr val="dk1"/>
              </a:buClr>
              <a:buSzPts val="2800"/>
              <a:buNone/>
            </a:pPr>
            <a:r>
              <a:rPr lang="en-US" sz="2200">
                <a:solidFill>
                  <a:srgbClr val="FFFFFF"/>
                </a:solidFill>
                <a:latin typeface="Cambria"/>
                <a:ea typeface="Cambria"/>
                <a:cs typeface="Cambria"/>
                <a:sym typeface="Cambria"/>
              </a:rPr>
              <a:t>   - </a:t>
            </a:r>
            <a:r>
              <a:rPr lang="en-US" sz="2200">
                <a:solidFill>
                  <a:srgbClr val="FFFFFF"/>
                </a:solidFill>
                <a:latin typeface="Caveat"/>
                <a:ea typeface="Caveat"/>
                <a:cs typeface="Caveat"/>
                <a:sym typeface="Caveat"/>
              </a:rPr>
              <a:t>Mr.  Tan </a:t>
            </a:r>
            <a:endParaRPr sz="2200">
              <a:solidFill>
                <a:srgbClr val="FFFFFF"/>
              </a:solidFill>
              <a:latin typeface="Caveat"/>
              <a:ea typeface="Caveat"/>
              <a:cs typeface="Caveat"/>
              <a:sym typeface="Caveat"/>
            </a:endParaRPr>
          </a:p>
          <a:p>
            <a:pPr marL="0" lvl="0" indent="0" algn="just" rtl="0">
              <a:lnSpc>
                <a:spcPct val="115000"/>
              </a:lnSpc>
              <a:spcBef>
                <a:spcPts val="1000"/>
              </a:spcBef>
              <a:spcAft>
                <a:spcPts val="0"/>
              </a:spcAft>
              <a:buSzPts val="2800"/>
              <a:buNone/>
            </a:pPr>
            <a:r>
              <a:rPr lang="en-US" sz="1800">
                <a:solidFill>
                  <a:srgbClr val="FFFFFF"/>
                </a:solidFill>
                <a:latin typeface="Cambria"/>
                <a:ea typeface="Cambria"/>
                <a:cs typeface="Cambria"/>
                <a:sym typeface="Cambria"/>
              </a:rPr>
              <a:t>                         AUSD</a:t>
            </a:r>
            <a:r>
              <a:rPr lang="en-US" sz="1800" b="1">
                <a:solidFill>
                  <a:srgbClr val="FFFFFF"/>
                </a:solidFill>
                <a:latin typeface="Cambria"/>
                <a:ea typeface="Cambria"/>
                <a:cs typeface="Cambria"/>
                <a:sym typeface="Cambria"/>
              </a:rPr>
              <a:t> </a:t>
            </a:r>
            <a:r>
              <a:rPr lang="en-US" sz="1800">
                <a:solidFill>
                  <a:srgbClr val="FFFFFF"/>
                </a:solidFill>
                <a:latin typeface="Cambria"/>
                <a:ea typeface="Cambria"/>
                <a:cs typeface="Cambria"/>
                <a:sym typeface="Cambria"/>
              </a:rPr>
              <a:t>Teacher</a:t>
            </a:r>
            <a:endParaRPr sz="1800">
              <a:solidFill>
                <a:srgbClr val="FFFFFF"/>
              </a:solidFill>
              <a:latin typeface="Cambria"/>
              <a:ea typeface="Cambria"/>
              <a:cs typeface="Cambria"/>
              <a:sym typeface="Cambria"/>
            </a:endParaRPr>
          </a:p>
          <a:p>
            <a:pPr marL="0" lvl="0" indent="0" algn="l" rtl="0">
              <a:lnSpc>
                <a:spcPct val="115000"/>
              </a:lnSpc>
              <a:spcBef>
                <a:spcPts val="1000"/>
              </a:spcBef>
              <a:spcAft>
                <a:spcPts val="0"/>
              </a:spcAft>
              <a:buClr>
                <a:schemeClr val="dk1"/>
              </a:buClr>
              <a:buSzPts val="2800"/>
              <a:buNone/>
            </a:pPr>
            <a:r>
              <a:rPr lang="en-US" sz="2200" b="1">
                <a:solidFill>
                  <a:srgbClr val="FFFFFF"/>
                </a:solidFill>
                <a:latin typeface="Caveat"/>
                <a:ea typeface="Caveat"/>
                <a:cs typeface="Caveat"/>
                <a:sym typeface="Caveat"/>
              </a:rPr>
              <a:t> </a:t>
            </a:r>
            <a:endParaRPr sz="2200" b="1">
              <a:solidFill>
                <a:srgbClr val="FFFFFF"/>
              </a:solidFill>
              <a:latin typeface="Caveat"/>
              <a:ea typeface="Caveat"/>
              <a:cs typeface="Caveat"/>
              <a:sym typeface="Caveat"/>
            </a:endParaRPr>
          </a:p>
        </p:txBody>
      </p:sp>
      <p:pic>
        <p:nvPicPr>
          <p:cNvPr id="284" name="Google Shape;284;g91f289491e_1_2" title="knowledge power">
            <a:extLst>
              <a:ext uri="{C183D7F6-B498-43B3-948B-1728B52AA6E4}">
                <adec:decorative xmlns="" xmlns:adec="http://schemas.microsoft.com/office/drawing/2017/decorative" val="1"/>
              </a:ext>
            </a:extLst>
          </p:cNvPr>
          <p:cNvPicPr preferRelativeResize="0"/>
          <p:nvPr/>
        </p:nvPicPr>
        <p:blipFill>
          <a:blip r:embed="rId3">
            <a:alphaModFix/>
          </a:blip>
          <a:stretch>
            <a:fillRect/>
          </a:stretch>
        </p:blipFill>
        <p:spPr>
          <a:xfrm>
            <a:off x="1023500" y="2338979"/>
            <a:ext cx="3348250" cy="3348250"/>
          </a:xfrm>
          <a:prstGeom prst="rect">
            <a:avLst/>
          </a:prstGeom>
          <a:noFill/>
          <a:ln>
            <a:noFill/>
          </a:ln>
        </p:spPr>
      </p:pic>
      <p:pic>
        <p:nvPicPr>
          <p:cNvPr id="285" name="Google Shape;285;g91f289491e_1_2" title="eat your greens">
            <a:extLst>
              <a:ext uri="{C183D7F6-B498-43B3-948B-1728B52AA6E4}">
                <adec:decorative xmlns="" xmlns:adec="http://schemas.microsoft.com/office/drawing/2017/decorative" val="1"/>
              </a:ext>
            </a:extLst>
          </p:cNvPr>
          <p:cNvPicPr preferRelativeResize="0"/>
          <p:nvPr/>
        </p:nvPicPr>
        <p:blipFill rotWithShape="1">
          <a:blip r:embed="rId4">
            <a:alphaModFix/>
          </a:blip>
          <a:srcRect b="4598"/>
          <a:stretch/>
        </p:blipFill>
        <p:spPr>
          <a:xfrm>
            <a:off x="10328951" y="4304975"/>
            <a:ext cx="1671300" cy="1594403"/>
          </a:xfrm>
          <a:prstGeom prst="rect">
            <a:avLst/>
          </a:prstGeom>
          <a:noFill/>
          <a:ln>
            <a:noFill/>
          </a:ln>
        </p:spPr>
      </p:pic>
      <p:pic>
        <p:nvPicPr>
          <p:cNvPr id="286" name="Google Shape;286;g91f289491e_1_2" title="food">
            <a:extLst>
              <a:ext uri="{C183D7F6-B498-43B3-948B-1728B52AA6E4}">
                <adec:decorative xmlns="" xmlns:adec="http://schemas.microsoft.com/office/drawing/2017/decorative" val="1"/>
              </a:ext>
            </a:extLst>
          </p:cNvPr>
          <p:cNvPicPr preferRelativeResize="0"/>
          <p:nvPr/>
        </p:nvPicPr>
        <p:blipFill>
          <a:blip r:embed="rId5">
            <a:alphaModFix/>
          </a:blip>
          <a:stretch>
            <a:fillRect/>
          </a:stretch>
        </p:blipFill>
        <p:spPr>
          <a:xfrm>
            <a:off x="8668925" y="4304977"/>
            <a:ext cx="1594400" cy="1594400"/>
          </a:xfrm>
          <a:prstGeom prst="rect">
            <a:avLst/>
          </a:prstGeom>
          <a:noFill/>
          <a:ln>
            <a:noFill/>
          </a:ln>
        </p:spPr>
      </p:pic>
      <p:pic>
        <p:nvPicPr>
          <p:cNvPr id="287" name="Google Shape;287;g91f289491e_1_2" title="healthy living">
            <a:extLst>
              <a:ext uri="{C183D7F6-B498-43B3-948B-1728B52AA6E4}">
                <adec:decorative xmlns="" xmlns:adec="http://schemas.microsoft.com/office/drawing/2017/decorative" val="1"/>
              </a:ext>
            </a:extLst>
          </p:cNvPr>
          <p:cNvPicPr preferRelativeResize="0"/>
          <p:nvPr/>
        </p:nvPicPr>
        <p:blipFill>
          <a:blip r:embed="rId6">
            <a:alphaModFix/>
          </a:blip>
          <a:stretch>
            <a:fillRect/>
          </a:stretch>
        </p:blipFill>
        <p:spPr>
          <a:xfrm>
            <a:off x="7008900" y="4304975"/>
            <a:ext cx="1594400" cy="1594400"/>
          </a:xfrm>
          <a:prstGeom prst="rect">
            <a:avLst/>
          </a:prstGeom>
          <a:noFill/>
          <a:ln>
            <a:noFill/>
          </a:ln>
        </p:spPr>
      </p:pic>
      <p:pic>
        <p:nvPicPr>
          <p:cNvPr id="288" name="Google Shape;288;g91f289491e_1_2" title="hiking">
            <a:extLst>
              <a:ext uri="{C183D7F6-B498-43B3-948B-1728B52AA6E4}">
                <adec:decorative xmlns="" xmlns:adec="http://schemas.microsoft.com/office/drawing/2017/decorative" val="1"/>
              </a:ext>
            </a:extLst>
          </p:cNvPr>
          <p:cNvPicPr preferRelativeResize="0"/>
          <p:nvPr/>
        </p:nvPicPr>
        <p:blipFill rotWithShape="1">
          <a:blip r:embed="rId7">
            <a:alphaModFix/>
          </a:blip>
          <a:srcRect l="16654" t="16767" r="14413" b="16827"/>
          <a:stretch/>
        </p:blipFill>
        <p:spPr>
          <a:xfrm flipH="1">
            <a:off x="5469000" y="4304875"/>
            <a:ext cx="1539900" cy="1594500"/>
          </a:xfrm>
          <a:prstGeom prst="roundRect">
            <a:avLst>
              <a:gd name="adj" fmla="val 16667"/>
            </a:avLst>
          </a:prstGeom>
          <a:noFill/>
          <a:ln>
            <a:noFill/>
          </a:ln>
        </p:spPr>
      </p:pic>
      <p:pic>
        <p:nvPicPr>
          <p:cNvPr id="289" name="Google Shape;289;g91f289491e_1_2" title="watermelon">
            <a:extLst>
              <a:ext uri="{C183D7F6-B498-43B3-948B-1728B52AA6E4}">
                <adec:decorative xmlns="" xmlns:adec="http://schemas.microsoft.com/office/drawing/2017/decorative" val="1"/>
              </a:ext>
            </a:extLst>
          </p:cNvPr>
          <p:cNvPicPr preferRelativeResize="0"/>
          <p:nvPr/>
        </p:nvPicPr>
        <p:blipFill>
          <a:blip r:embed="rId8">
            <a:alphaModFix/>
          </a:blip>
          <a:stretch>
            <a:fillRect/>
          </a:stretch>
        </p:blipFill>
        <p:spPr>
          <a:xfrm>
            <a:off x="3415025" y="4383925"/>
            <a:ext cx="1912150" cy="1912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947350" y="801029"/>
            <a:ext cx="10515600" cy="10888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PA Break Resources</a:t>
            </a:r>
            <a:endParaRPr/>
          </a:p>
        </p:txBody>
      </p:sp>
      <p:sp>
        <p:nvSpPr>
          <p:cNvPr id="296" name="Google Shape;296;p13"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755113" y="1889925"/>
            <a:ext cx="10681800" cy="702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400"/>
              <a:t>Please see the spreadsheet of PA Break links in the Chat</a:t>
            </a: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115000"/>
              </a:lnSpc>
              <a:spcBef>
                <a:spcPts val="1000"/>
              </a:spcBef>
              <a:spcAft>
                <a:spcPts val="0"/>
              </a:spcAft>
              <a:buClr>
                <a:schemeClr val="dk1"/>
              </a:buClr>
              <a:buSzPts val="2400"/>
              <a:buNone/>
            </a:pPr>
            <a:r>
              <a:rPr lang="en-US" sz="1700" u="sng">
                <a:solidFill>
                  <a:schemeClr val="hlink"/>
                </a:solidFill>
                <a:hlinkClick r:id="rId3"/>
              </a:rPr>
              <a:t>American Heart Association In-School Activity Breaks</a:t>
            </a:r>
            <a:endParaRPr sz="1700"/>
          </a:p>
          <a:p>
            <a:pPr marL="0" lvl="0" indent="0" algn="l" rtl="0">
              <a:lnSpc>
                <a:spcPct val="115000"/>
              </a:lnSpc>
              <a:spcBef>
                <a:spcPts val="1000"/>
              </a:spcBef>
              <a:spcAft>
                <a:spcPts val="0"/>
              </a:spcAft>
              <a:buSzPts val="2800"/>
              <a:buNone/>
            </a:pPr>
            <a:r>
              <a:rPr lang="en-US" sz="1700" u="sng">
                <a:solidFill>
                  <a:schemeClr val="hlink"/>
                </a:solidFill>
                <a:hlinkClick r:id="rId4"/>
              </a:rPr>
              <a:t>Fuel Up to Play 60 Physical Activity Good-for-Mind-and-Body</a:t>
            </a:r>
            <a:endParaRPr sz="1700"/>
          </a:p>
          <a:p>
            <a:pPr marL="0" lvl="0" indent="0" algn="l" rtl="0">
              <a:lnSpc>
                <a:spcPct val="115000"/>
              </a:lnSpc>
              <a:spcBef>
                <a:spcPts val="1000"/>
              </a:spcBef>
              <a:spcAft>
                <a:spcPts val="0"/>
              </a:spcAft>
              <a:buClr>
                <a:schemeClr val="dk1"/>
              </a:buClr>
              <a:buSzPts val="2400"/>
              <a:buNone/>
            </a:pPr>
            <a:r>
              <a:rPr lang="en-US" sz="1700" u="sng">
                <a:solidFill>
                  <a:schemeClr val="hlink"/>
                </a:solidFill>
                <a:hlinkClick r:id="rId5"/>
              </a:rPr>
              <a:t>CDC Strategies for Classroom Physical Activity in Schools </a:t>
            </a:r>
            <a:endParaRPr sz="1700"/>
          </a:p>
          <a:p>
            <a:pPr marL="0" lvl="0" indent="0" algn="l" rtl="0">
              <a:lnSpc>
                <a:spcPct val="115000"/>
              </a:lnSpc>
              <a:spcBef>
                <a:spcPts val="1000"/>
              </a:spcBef>
              <a:spcAft>
                <a:spcPts val="0"/>
              </a:spcAft>
              <a:buClr>
                <a:schemeClr val="dk1"/>
              </a:buClr>
              <a:buSzPts val="2400"/>
              <a:buNone/>
            </a:pPr>
            <a:r>
              <a:rPr lang="en-US" sz="1700" u="sng">
                <a:solidFill>
                  <a:schemeClr val="hlink"/>
                </a:solidFill>
                <a:hlinkClick r:id="rId6"/>
              </a:rPr>
              <a:t>Action for Healthy Kids PA Classroom Tracker</a:t>
            </a:r>
            <a:endParaRPr sz="1700"/>
          </a:p>
          <a:p>
            <a:pPr marL="0" lvl="0" indent="0" algn="l" rtl="0">
              <a:lnSpc>
                <a:spcPct val="115000"/>
              </a:lnSpc>
              <a:spcBef>
                <a:spcPts val="1000"/>
              </a:spcBef>
              <a:spcAft>
                <a:spcPts val="0"/>
              </a:spcAft>
              <a:buClr>
                <a:schemeClr val="dk1"/>
              </a:buClr>
              <a:buSzPts val="2800"/>
              <a:buNone/>
            </a:pPr>
            <a:r>
              <a:rPr lang="en-US" sz="1700" u="sng">
                <a:solidFill>
                  <a:schemeClr val="hlink"/>
                </a:solidFill>
                <a:hlinkClick r:id="rId7"/>
              </a:rPr>
              <a:t>The Colorado Education Initiative Take a PA Break! Teacher Toolkit for Secondary Classrooms</a:t>
            </a:r>
            <a:endParaRPr sz="1700"/>
          </a:p>
          <a:p>
            <a:pPr marL="0" lvl="0" indent="0" algn="l" rtl="0">
              <a:lnSpc>
                <a:spcPct val="100000"/>
              </a:lnSpc>
              <a:spcBef>
                <a:spcPts val="1000"/>
              </a:spcBef>
              <a:spcAft>
                <a:spcPts val="0"/>
              </a:spcAft>
              <a:buClr>
                <a:schemeClr val="dk1"/>
              </a:buClr>
              <a:buSzPts val="2800"/>
              <a:buNone/>
            </a:pPr>
            <a:endParaRPr sz="100"/>
          </a:p>
          <a:p>
            <a:pPr marL="0" lvl="0" indent="0" algn="l" rtl="0">
              <a:lnSpc>
                <a:spcPct val="115000"/>
              </a:lnSpc>
              <a:spcBef>
                <a:spcPts val="0"/>
              </a:spcBef>
              <a:spcAft>
                <a:spcPts val="0"/>
              </a:spcAft>
              <a:buClr>
                <a:schemeClr val="dk1"/>
              </a:buClr>
              <a:buSzPts val="1100"/>
              <a:buNone/>
            </a:pPr>
            <a:r>
              <a:rPr lang="en-US" sz="1700" u="sng">
                <a:solidFill>
                  <a:schemeClr val="hlink"/>
                </a:solidFill>
                <a:hlinkClick r:id="rId8"/>
              </a:rPr>
              <a:t>Online Physical Education Network Active Classrooms</a:t>
            </a:r>
            <a:endParaRPr sz="1700"/>
          </a:p>
          <a:p>
            <a:pPr marL="0" lvl="0" indent="0" algn="l" rtl="0">
              <a:lnSpc>
                <a:spcPct val="115000"/>
              </a:lnSpc>
              <a:spcBef>
                <a:spcPts val="1000"/>
              </a:spcBef>
              <a:spcAft>
                <a:spcPts val="0"/>
              </a:spcAft>
              <a:buClr>
                <a:schemeClr val="dk1"/>
              </a:buClr>
              <a:buSzPts val="2800"/>
              <a:buNone/>
            </a:pPr>
            <a:r>
              <a:rPr lang="en-US" sz="1700" u="sng">
                <a:solidFill>
                  <a:schemeClr val="hlink"/>
                </a:solidFill>
                <a:hlinkClick r:id="rId9"/>
              </a:rPr>
              <a:t>Shape America PE + Health = Student Success</a:t>
            </a:r>
            <a:endParaRPr sz="1700"/>
          </a:p>
          <a:p>
            <a:pPr marL="0" lvl="0" indent="0" algn="l" rtl="0">
              <a:lnSpc>
                <a:spcPct val="115000"/>
              </a:lnSpc>
              <a:spcBef>
                <a:spcPts val="1000"/>
              </a:spcBef>
              <a:spcAft>
                <a:spcPts val="0"/>
              </a:spcAft>
              <a:buClr>
                <a:schemeClr val="dk1"/>
              </a:buClr>
              <a:buSzPts val="2800"/>
              <a:buNone/>
            </a:pPr>
            <a:endParaRPr sz="1700"/>
          </a:p>
        </p:txBody>
      </p:sp>
      <p:sp>
        <p:nvSpPr>
          <p:cNvPr id="298" name="Google Shape;298;p13"/>
          <p:cNvSpPr txBox="1"/>
          <p:nvPr/>
        </p:nvSpPr>
        <p:spPr>
          <a:xfrm>
            <a:off x="559075" y="2366775"/>
            <a:ext cx="9988800" cy="34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700" b="0" i="0" u="sng" strike="noStrike" cap="none">
                <a:solidFill>
                  <a:schemeClr val="hlink"/>
                </a:solidFill>
                <a:latin typeface="Arial"/>
                <a:ea typeface="Arial"/>
                <a:cs typeface="Arial"/>
                <a:sym typeface="Arial"/>
                <a:hlinkClick r:id="rId10"/>
              </a:rPr>
              <a:t>Hip Hop Public Health Physical Activity Videos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8d0d5fff10_14_7"/>
          <p:cNvSpPr txBox="1">
            <a:spLocks noGrp="1"/>
          </p:cNvSpPr>
          <p:nvPr>
            <p:ph type="title"/>
          </p:nvPr>
        </p:nvSpPr>
        <p:spPr>
          <a:xfrm>
            <a:off x="522025" y="403400"/>
            <a:ext cx="10906500" cy="1210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Works Cited</a:t>
            </a:r>
            <a:endParaRPr/>
          </a:p>
        </p:txBody>
      </p:sp>
      <p:sp>
        <p:nvSpPr>
          <p:cNvPr id="305" name="Google Shape;305;g8d0d5fff10_14_7"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299225" y="1059375"/>
            <a:ext cx="11680800" cy="5213100"/>
          </a:xfrm>
          <a:prstGeom prst="rect">
            <a:avLst/>
          </a:prstGeom>
          <a:noFill/>
          <a:ln>
            <a:noFill/>
          </a:ln>
        </p:spPr>
        <p:txBody>
          <a:bodyPr spcFirstLastPara="1" wrap="square" lIns="91425" tIns="45700" rIns="91425" bIns="45700" anchor="t" anchorCtr="0">
            <a:noAutofit/>
          </a:bodyPr>
          <a:lstStyle/>
          <a:p>
            <a:pPr marL="355600" lvl="0" indent="0" algn="l" rtl="0">
              <a:lnSpc>
                <a:spcPct val="115000"/>
              </a:lnSpc>
              <a:spcBef>
                <a:spcPts val="1200"/>
              </a:spcBef>
              <a:spcAft>
                <a:spcPts val="0"/>
              </a:spcAft>
              <a:buClr>
                <a:schemeClr val="dk1"/>
              </a:buClr>
              <a:buSzPts val="1100"/>
              <a:buNone/>
            </a:pPr>
            <a:endParaRPr sz="1700"/>
          </a:p>
          <a:p>
            <a:pPr marL="355600" lvl="0" indent="0" algn="l" rtl="0">
              <a:lnSpc>
                <a:spcPct val="115000"/>
              </a:lnSpc>
              <a:spcBef>
                <a:spcPts val="1200"/>
              </a:spcBef>
              <a:spcAft>
                <a:spcPts val="0"/>
              </a:spcAft>
              <a:buClr>
                <a:schemeClr val="dk1"/>
              </a:buClr>
              <a:buSzPts val="1100"/>
              <a:buNone/>
            </a:pPr>
            <a:r>
              <a:rPr lang="en-US" sz="1200"/>
              <a:t>Advanced Solutions International, Inc. “SHAPE America.” </a:t>
            </a:r>
            <a:r>
              <a:rPr lang="en-US" sz="1200" i="1"/>
              <a:t>Physical Education and Health Education-Shape America</a:t>
            </a:r>
            <a:r>
              <a:rPr lang="en-US" sz="1200"/>
              <a:t>, www.shapeamerica.org/.</a:t>
            </a:r>
            <a:endParaRPr sz="1200"/>
          </a:p>
          <a:p>
            <a:pPr marL="355600" lvl="0" indent="0" algn="l" rtl="0">
              <a:lnSpc>
                <a:spcPct val="115000"/>
              </a:lnSpc>
              <a:spcBef>
                <a:spcPts val="1200"/>
              </a:spcBef>
              <a:spcAft>
                <a:spcPts val="0"/>
              </a:spcAft>
              <a:buClr>
                <a:schemeClr val="dk1"/>
              </a:buClr>
              <a:buSzPts val="1100"/>
              <a:buNone/>
            </a:pPr>
            <a:r>
              <a:rPr lang="en-US" sz="1200"/>
              <a:t>Catchglobal. “Coordinated School Health - Health Education Programs.” </a:t>
            </a:r>
            <a:r>
              <a:rPr lang="en-US" sz="1200" i="1"/>
              <a:t>CATCH</a:t>
            </a:r>
            <a:r>
              <a:rPr lang="en-US" sz="1200"/>
              <a:t>, catchinfo.org/.</a:t>
            </a:r>
            <a:endParaRPr sz="1200"/>
          </a:p>
          <a:p>
            <a:pPr marL="355600" lvl="0" indent="0" algn="l" rtl="0">
              <a:lnSpc>
                <a:spcPct val="115000"/>
              </a:lnSpc>
              <a:spcBef>
                <a:spcPts val="1200"/>
              </a:spcBef>
              <a:spcAft>
                <a:spcPts val="0"/>
              </a:spcAft>
              <a:buClr>
                <a:schemeClr val="dk1"/>
              </a:buClr>
              <a:buSzPts val="1100"/>
              <a:buNone/>
            </a:pPr>
            <a:r>
              <a:rPr lang="en-US" sz="1200"/>
              <a:t>Classroom Physical Activity.” </a:t>
            </a:r>
            <a:r>
              <a:rPr lang="en-US" sz="1200" i="1"/>
              <a:t>Centers for Disease Control and Prevention</a:t>
            </a:r>
            <a:r>
              <a:rPr lang="en-US" sz="1200"/>
              <a:t>, Centers for Disease Control and Prevention, 29 May 2019, </a:t>
            </a:r>
            <a:r>
              <a:rPr lang="en-US" sz="1200" u="sng">
                <a:solidFill>
                  <a:schemeClr val="hlink"/>
                </a:solidFill>
                <a:hlinkClick r:id="rId3"/>
              </a:rPr>
              <a:t>www.cdc.gov/healthyschools/physicalactivity/classroom-pa.htm</a:t>
            </a:r>
            <a:r>
              <a:rPr lang="en-US" sz="1200"/>
              <a:t>.</a:t>
            </a:r>
            <a:endParaRPr sz="1200"/>
          </a:p>
          <a:p>
            <a:pPr marL="355600" lvl="0" indent="0" algn="l" rtl="0">
              <a:lnSpc>
                <a:spcPct val="115000"/>
              </a:lnSpc>
              <a:spcBef>
                <a:spcPts val="1200"/>
              </a:spcBef>
              <a:spcAft>
                <a:spcPts val="0"/>
              </a:spcAft>
              <a:buClr>
                <a:schemeClr val="dk1"/>
              </a:buClr>
              <a:buSzPts val="1100"/>
              <a:buNone/>
            </a:pPr>
            <a:r>
              <a:rPr lang="en-US" sz="1200">
                <a:solidFill>
                  <a:srgbClr val="222222"/>
                </a:solidFill>
                <a:highlight>
                  <a:srgbClr val="FFFFFF"/>
                </a:highlight>
              </a:rPr>
              <a:t>Frazer A, Hensler JG. Serotonin Involvement in Physiological Function and Behavior. In: Siegel GJ, Agranoff BW, Albers RW, et al., editors. Basic Neurochemistry: Molecular, Cellular and Medical Aspects. 6th edition. Philadelphia: Lippincott-Raven; 1999. Available from: https://www.ncbi.nlm.nih.gov/books/NBK27940/</a:t>
            </a:r>
            <a:endParaRPr sz="1200"/>
          </a:p>
          <a:p>
            <a:pPr marL="355600" lvl="0" indent="0" algn="l" rtl="0">
              <a:lnSpc>
                <a:spcPct val="115000"/>
              </a:lnSpc>
              <a:spcBef>
                <a:spcPts val="1200"/>
              </a:spcBef>
              <a:spcAft>
                <a:spcPts val="0"/>
              </a:spcAft>
              <a:buClr>
                <a:schemeClr val="dk1"/>
              </a:buClr>
              <a:buSzPts val="1100"/>
              <a:buNone/>
            </a:pPr>
            <a:r>
              <a:rPr lang="en-US" sz="1200"/>
              <a:t>Learning, Action Based. </a:t>
            </a:r>
            <a:r>
              <a:rPr lang="en-US" sz="1200" i="1"/>
              <a:t>Action Based Learning</a:t>
            </a:r>
            <a:r>
              <a:rPr lang="en-US" sz="1200"/>
              <a:t>, www.youthfit.com/.</a:t>
            </a:r>
            <a:endParaRPr sz="1200"/>
          </a:p>
          <a:p>
            <a:pPr marL="355600" lvl="0" indent="0" algn="l" rtl="0">
              <a:lnSpc>
                <a:spcPct val="115000"/>
              </a:lnSpc>
              <a:spcBef>
                <a:spcPts val="1200"/>
              </a:spcBef>
              <a:spcAft>
                <a:spcPts val="0"/>
              </a:spcAft>
              <a:buClr>
                <a:schemeClr val="dk1"/>
              </a:buClr>
              <a:buSzPts val="1100"/>
              <a:buNone/>
            </a:pPr>
            <a:r>
              <a:rPr lang="en-US" sz="1200"/>
              <a:t>Ratey, John J., and Eric Hagerman. </a:t>
            </a:r>
            <a:r>
              <a:rPr lang="en-US" sz="1200" i="1"/>
              <a:t>Spark the Revolutionary New Science of Exercise and the Brain</a:t>
            </a:r>
            <a:r>
              <a:rPr lang="en-US" sz="1200"/>
              <a:t>. Little Brown &amp; Company, 2008.</a:t>
            </a:r>
            <a:endParaRPr sz="1200"/>
          </a:p>
          <a:p>
            <a:pPr marL="355600" lvl="0" indent="0" algn="l" rtl="0">
              <a:lnSpc>
                <a:spcPct val="115000"/>
              </a:lnSpc>
              <a:spcBef>
                <a:spcPts val="1200"/>
              </a:spcBef>
              <a:spcAft>
                <a:spcPts val="0"/>
              </a:spcAft>
              <a:buClr>
                <a:schemeClr val="dk1"/>
              </a:buClr>
              <a:buSzPts val="1100"/>
              <a:buNone/>
            </a:pPr>
            <a:r>
              <a:rPr lang="en-US" sz="1200"/>
              <a:t>“Supporting Neuroscience &amp; Brain Research.” </a:t>
            </a:r>
            <a:r>
              <a:rPr lang="en-US" sz="1200" i="1"/>
              <a:t>Dana Foundation</a:t>
            </a:r>
            <a:r>
              <a:rPr lang="en-US" sz="1200"/>
              <a:t>, dana.org/.</a:t>
            </a:r>
            <a:endParaRPr sz="1200"/>
          </a:p>
          <a:p>
            <a:pPr marL="355600" lvl="0" indent="0" algn="l" rtl="0">
              <a:lnSpc>
                <a:spcPct val="115000"/>
              </a:lnSpc>
              <a:spcBef>
                <a:spcPts val="1200"/>
              </a:spcBef>
              <a:spcAft>
                <a:spcPts val="0"/>
              </a:spcAft>
              <a:buClr>
                <a:schemeClr val="dk1"/>
              </a:buClr>
              <a:buSzPts val="1100"/>
              <a:buNone/>
            </a:pPr>
            <a:r>
              <a:rPr lang="en-US" sz="1200"/>
              <a:t>Tarr, B., Launay, J., Benson, C. et al. ‘Naltrexone Blocks Endorphins Released when Dancing in Synchrony’. Adaptive Human Behavior and Physiology 3, 241–254 (2017). https://doi.org/10.1007/s40750-017-0067-y</a:t>
            </a:r>
            <a:endParaRPr sz="1200"/>
          </a:p>
          <a:p>
            <a:pPr marL="355600" lvl="0" indent="0" algn="l" rtl="0">
              <a:lnSpc>
                <a:spcPct val="115000"/>
              </a:lnSpc>
              <a:spcBef>
                <a:spcPts val="1200"/>
              </a:spcBef>
              <a:spcAft>
                <a:spcPts val="0"/>
              </a:spcAft>
              <a:buClr>
                <a:schemeClr val="dk1"/>
              </a:buClr>
              <a:buSzPts val="1100"/>
              <a:buNone/>
            </a:pPr>
            <a:r>
              <a:rPr lang="en-US" sz="1200"/>
              <a:t>U.S. Department of Health and Human Services. Physical Activity Guidelines for Americans, 2nd edition. Washington, DC: U.S. Department of Health and Human Services; 2018. </a:t>
            </a:r>
            <a:endParaRPr sz="1200"/>
          </a:p>
          <a:p>
            <a:pPr marL="0" lvl="0" indent="0" algn="l" rtl="0">
              <a:lnSpc>
                <a:spcPct val="80000"/>
              </a:lnSpc>
              <a:spcBef>
                <a:spcPts val="1200"/>
              </a:spcBef>
              <a:spcAft>
                <a:spcPts val="0"/>
              </a:spcAft>
              <a:buClr>
                <a:schemeClr val="dk1"/>
              </a:buClr>
              <a:buSzPts val="2590"/>
              <a:buNone/>
            </a:pPr>
            <a:endParaRPr sz="2000">
              <a:solidFill>
                <a:srgbClr val="333333"/>
              </a:solidFill>
              <a:highlight>
                <a:srgbClr val="FFFFFF"/>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8d0d5fff10_1_8"/>
          <p:cNvSpPr txBox="1"/>
          <p:nvPr/>
        </p:nvSpPr>
        <p:spPr>
          <a:xfrm>
            <a:off x="3224700" y="442150"/>
            <a:ext cx="5742600" cy="1049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400"/>
              <a:buFont typeface="Arial"/>
              <a:buNone/>
            </a:pPr>
            <a:r>
              <a:rPr lang="en-US" sz="7600" b="1" i="0" u="none" strike="noStrike" cap="none" dirty="0">
                <a:solidFill>
                  <a:srgbClr val="351C75"/>
                </a:solidFill>
                <a:latin typeface="Arial"/>
                <a:ea typeface="Arial"/>
                <a:cs typeface="Arial"/>
                <a:sym typeface="Arial"/>
              </a:rPr>
              <a:t>Thank you!</a:t>
            </a:r>
            <a:endParaRPr sz="7600" b="1" i="0" u="none" strike="noStrike" cap="none" dirty="0">
              <a:solidFill>
                <a:srgbClr val="351C75"/>
              </a:solidFill>
              <a:latin typeface="Arial"/>
              <a:ea typeface="Arial"/>
              <a:cs typeface="Arial"/>
              <a:sym typeface="Arial"/>
            </a:endParaRPr>
          </a:p>
        </p:txBody>
      </p:sp>
      <p:sp>
        <p:nvSpPr>
          <p:cNvPr id="313" name="Google Shape;313;g8d0d5fff10_1_8"/>
          <p:cNvSpPr txBox="1"/>
          <p:nvPr/>
        </p:nvSpPr>
        <p:spPr>
          <a:xfrm>
            <a:off x="3925800" y="4959200"/>
            <a:ext cx="4340400" cy="453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200" b="0" i="1" u="none" strike="noStrike" cap="none">
                <a:solidFill>
                  <a:srgbClr val="000000"/>
                </a:solidFill>
                <a:latin typeface="Arial"/>
                <a:ea typeface="Arial"/>
                <a:cs typeface="Arial"/>
                <a:sym typeface="Arial"/>
              </a:rPr>
              <a:t>Follow us and stay connected!</a:t>
            </a:r>
            <a:endParaRPr sz="2200" b="0" i="1" u="none" strike="noStrike" cap="none">
              <a:solidFill>
                <a:srgbClr val="000000"/>
              </a:solidFill>
              <a:latin typeface="Arial"/>
              <a:ea typeface="Arial"/>
              <a:cs typeface="Arial"/>
              <a:sym typeface="Arial"/>
            </a:endParaRPr>
          </a:p>
        </p:txBody>
      </p:sp>
      <p:pic>
        <p:nvPicPr>
          <p:cNvPr id="314" name="Google Shape;314;g8d0d5fff10_1_8" descr="Instagram logo">
            <a:hlinkClick r:id="rId3"/>
            <a:extLst>
              <a:ext uri="{C183D7F6-B498-43B3-948B-1728B52AA6E4}">
                <adec:decorative xmlns="" xmlns:adec="http://schemas.microsoft.com/office/drawing/2017/decorative" val="0"/>
              </a:ext>
            </a:extLst>
          </p:cNvPr>
          <p:cNvPicPr preferRelativeResize="0"/>
          <p:nvPr/>
        </p:nvPicPr>
        <p:blipFill rotWithShape="1">
          <a:blip r:embed="rId4">
            <a:alphaModFix/>
          </a:blip>
          <a:srcRect/>
          <a:stretch/>
        </p:blipFill>
        <p:spPr>
          <a:xfrm>
            <a:off x="1323583" y="4561343"/>
            <a:ext cx="1258051" cy="1249600"/>
          </a:xfrm>
          <a:prstGeom prst="rect">
            <a:avLst/>
          </a:prstGeom>
          <a:noFill/>
          <a:ln>
            <a:noFill/>
          </a:ln>
        </p:spPr>
      </p:pic>
      <p:pic>
        <p:nvPicPr>
          <p:cNvPr id="315" name="Google Shape;315;g8d0d5fff10_1_8" descr="Facebook logo">
            <a:hlinkClick r:id="rId5"/>
            <a:extLst>
              <a:ext uri="{C183D7F6-B498-43B3-948B-1728B52AA6E4}">
                <adec:decorative xmlns="" xmlns:adec="http://schemas.microsoft.com/office/drawing/2017/decorative" val="0"/>
              </a:ext>
            </a:extLst>
          </p:cNvPr>
          <p:cNvPicPr preferRelativeResize="0"/>
          <p:nvPr/>
        </p:nvPicPr>
        <p:blipFill rotWithShape="1">
          <a:blip r:embed="rId6">
            <a:alphaModFix/>
          </a:blip>
          <a:srcRect/>
          <a:stretch/>
        </p:blipFill>
        <p:spPr>
          <a:xfrm>
            <a:off x="9236950" y="4481308"/>
            <a:ext cx="1882058" cy="1409700"/>
          </a:xfrm>
          <a:prstGeom prst="rect">
            <a:avLst/>
          </a:prstGeom>
          <a:noFill/>
          <a:ln>
            <a:noFill/>
          </a:ln>
        </p:spPr>
      </p:pic>
      <p:sp>
        <p:nvSpPr>
          <p:cNvPr id="316" name="Google Shape;316;g8d0d5fff10_1_8"/>
          <p:cNvSpPr txBox="1"/>
          <p:nvPr/>
        </p:nvSpPr>
        <p:spPr>
          <a:xfrm>
            <a:off x="356550" y="5684575"/>
            <a:ext cx="3447900" cy="453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@CFHL_UCCE_RiversideCo</a:t>
            </a:r>
            <a:endParaRPr sz="1900" b="0" i="0" u="none" strike="noStrike" cap="none">
              <a:solidFill>
                <a:srgbClr val="000000"/>
              </a:solidFill>
              <a:latin typeface="Arial"/>
              <a:ea typeface="Arial"/>
              <a:cs typeface="Arial"/>
              <a:sym typeface="Arial"/>
            </a:endParaRPr>
          </a:p>
        </p:txBody>
      </p:sp>
      <p:sp>
        <p:nvSpPr>
          <p:cNvPr id="317" name="Google Shape;317;g8d0d5fff10_1_8"/>
          <p:cNvSpPr txBox="1"/>
          <p:nvPr/>
        </p:nvSpPr>
        <p:spPr>
          <a:xfrm>
            <a:off x="-25" y="3071600"/>
            <a:ext cx="12192000" cy="14097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2300"/>
              <a:buFont typeface="Arial"/>
              <a:buNone/>
            </a:pPr>
            <a:r>
              <a:rPr lang="en-US" sz="1600" b="1" i="0" u="none" strike="noStrike" cap="none">
                <a:solidFill>
                  <a:schemeClr val="dk1"/>
                </a:solidFill>
                <a:latin typeface="Arial"/>
                <a:ea typeface="Arial"/>
                <a:cs typeface="Arial"/>
                <a:sym typeface="Arial"/>
              </a:rPr>
              <a:t>Program Supervisor</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300"/>
              <a:buFont typeface="Arial"/>
              <a:buNone/>
            </a:pPr>
            <a:r>
              <a:rPr lang="en-US" sz="1600" b="1" i="0" u="none" strike="noStrike" cap="none">
                <a:solidFill>
                  <a:schemeClr val="dk1"/>
                </a:solidFill>
                <a:latin typeface="Arial"/>
                <a:ea typeface="Arial"/>
                <a:cs typeface="Arial"/>
                <a:sym typeface="Arial"/>
              </a:rPr>
              <a:t>CFHL, UCCE - Riverside County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500"/>
              <a:buFont typeface="Arial"/>
              <a:buNone/>
            </a:pPr>
            <a:r>
              <a:rPr lang="en-US" sz="1800" b="0" i="0" u="none" strike="noStrike" cap="none">
                <a:solidFill>
                  <a:schemeClr val="dk1"/>
                </a:solidFill>
                <a:latin typeface="Arial"/>
                <a:ea typeface="Arial"/>
                <a:cs typeface="Arial"/>
                <a:sym typeface="Arial"/>
              </a:rPr>
              <a:t>cfcarlos@ucanr.edu</a:t>
            </a:r>
            <a:br>
              <a:rPr lang="en-US" sz="1800" b="0" i="0" u="none" strike="noStrike" cap="none">
                <a:solidFill>
                  <a:schemeClr val="dk1"/>
                </a:solidFill>
                <a:latin typeface="Arial"/>
                <a:ea typeface="Arial"/>
                <a:cs typeface="Arial"/>
                <a:sym typeface="Arial"/>
              </a:rPr>
            </a:br>
            <a:r>
              <a:rPr lang="en-US" sz="1800" b="0" i="0" u="sng" strike="noStrike" cap="none">
                <a:solidFill>
                  <a:schemeClr val="dk1"/>
                </a:solidFill>
                <a:latin typeface="Arial"/>
                <a:ea typeface="Arial"/>
                <a:cs typeface="Arial"/>
                <a:sym typeface="Arial"/>
                <a:hlinkClick r:id="rId7">
                  <a:extLst>
                    <a:ext uri="{A12FA001-AC4F-418D-AE19-62706E023703}">
                      <ahyp:hlinkClr xmlns="" xmlns:ahyp="http://schemas.microsoft.com/office/drawing/2018/hyperlinkcolor" val="tx"/>
                    </a:ext>
                  </a:extLst>
                </a:hlinkClick>
              </a:rPr>
              <a:t>http://ceriverside.ucanr.edu/NFCS/FSNEP/</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 name="Google Shape;318;g8d0d5fff10_1_8"/>
          <p:cNvSpPr txBox="1"/>
          <p:nvPr/>
        </p:nvSpPr>
        <p:spPr>
          <a:xfrm>
            <a:off x="8454025" y="5684575"/>
            <a:ext cx="3447900" cy="453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@CFHL.UCCE.RiversideCo</a:t>
            </a:r>
            <a:endParaRPr sz="1900" b="0" i="0" u="none" strike="noStrike" cap="none">
              <a:solidFill>
                <a:srgbClr val="000000"/>
              </a:solidFill>
              <a:latin typeface="Arial"/>
              <a:ea typeface="Arial"/>
              <a:cs typeface="Arial"/>
              <a:sym typeface="Arial"/>
            </a:endParaRPr>
          </a:p>
        </p:txBody>
      </p:sp>
      <p:sp>
        <p:nvSpPr>
          <p:cNvPr id="319" name="Google Shape;319;g8d0d5fff10_1_8"/>
          <p:cNvSpPr txBox="1"/>
          <p:nvPr/>
        </p:nvSpPr>
        <p:spPr>
          <a:xfrm>
            <a:off x="0" y="2456475"/>
            <a:ext cx="12192000" cy="8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900" b="1" i="0" u="none" strike="noStrike" cap="none">
                <a:solidFill>
                  <a:schemeClr val="dk1"/>
                </a:solidFill>
                <a:latin typeface="Arial"/>
                <a:ea typeface="Arial"/>
                <a:cs typeface="Arial"/>
                <a:sym typeface="Arial"/>
              </a:rPr>
              <a:t>Claudia Carlos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3315525" y="724250"/>
            <a:ext cx="4627800" cy="914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latin typeface="Arial"/>
                <a:ea typeface="Arial"/>
                <a:cs typeface="Arial"/>
                <a:sym typeface="Arial"/>
              </a:rPr>
              <a:t>Objectives</a:t>
            </a:r>
            <a:endParaRPr sz="4000"/>
          </a:p>
        </p:txBody>
      </p:sp>
      <p:sp>
        <p:nvSpPr>
          <p:cNvPr id="54" name="Google Shape;54;p3"/>
          <p:cNvSpPr txBox="1"/>
          <p:nvPr/>
        </p:nvSpPr>
        <p:spPr>
          <a:xfrm>
            <a:off x="471775" y="1843563"/>
            <a:ext cx="8248200" cy="4080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Explore the benefits of virtual PA Breaks</a:t>
            </a:r>
            <a:endParaRPr sz="2800" b="0" i="0" u="none" strike="noStrike" cap="none">
              <a:solidFill>
                <a:schemeClr val="dk1"/>
              </a:solidFill>
              <a:latin typeface="Arial"/>
              <a:ea typeface="Arial"/>
              <a:cs typeface="Arial"/>
              <a:sym typeface="Arial"/>
            </a:endParaRPr>
          </a:p>
          <a:p>
            <a:pPr marL="342900" marR="0" lvl="0" indent="-3429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Share resources &amp; websites</a:t>
            </a:r>
            <a:endParaRPr sz="2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Recommend 4 virtual PA activities for the following grade levels:</a:t>
            </a:r>
            <a:endParaRPr sz="2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914400" marR="0" lvl="2" indent="0" algn="l" rtl="0">
              <a:lnSpc>
                <a:spcPct val="15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-Lower Elementary 			-Middle School </a:t>
            </a:r>
            <a:endParaRPr sz="2800" b="0" i="0" u="none" strike="noStrike" cap="none">
              <a:solidFill>
                <a:srgbClr val="000000"/>
              </a:solidFill>
              <a:latin typeface="Arial"/>
              <a:ea typeface="Arial"/>
              <a:cs typeface="Arial"/>
              <a:sym typeface="Arial"/>
            </a:endParaRPr>
          </a:p>
          <a:p>
            <a:pPr marL="914400" marR="0" lvl="2" indent="0" algn="l" rtl="0">
              <a:lnSpc>
                <a:spcPct val="15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-Upper Elementary			-High School</a:t>
            </a:r>
            <a:endParaRPr sz="2800" b="0" i="0" u="none" strike="noStrike" cap="none">
              <a:solidFill>
                <a:srgbClr val="000000"/>
              </a:solidFill>
              <a:latin typeface="Arial"/>
              <a:ea typeface="Arial"/>
              <a:cs typeface="Arial"/>
              <a:sym typeface="Arial"/>
            </a:endParaRPr>
          </a:p>
          <a:p>
            <a:pPr marL="914400" marR="0" lvl="2"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56" name="Google Shape;56;p3" title="Jump rope">
            <a:extLst>
              <a:ext uri="{C183D7F6-B498-43B3-948B-1728B52AA6E4}">
                <adec:decorative xmlns="" xmlns:adec="http://schemas.microsoft.com/office/drawing/2017/decorative" val="1"/>
              </a:ext>
            </a:extLst>
          </p:cNvPr>
          <p:cNvPicPr preferRelativeResize="0"/>
          <p:nvPr/>
        </p:nvPicPr>
        <p:blipFill rotWithShape="1">
          <a:blip r:embed="rId3">
            <a:alphaModFix/>
          </a:blip>
          <a:srcRect/>
          <a:stretch/>
        </p:blipFill>
        <p:spPr>
          <a:xfrm>
            <a:off x="9326175" y="3698900"/>
            <a:ext cx="1796975" cy="2391424"/>
          </a:xfrm>
          <a:prstGeom prst="rect">
            <a:avLst/>
          </a:prstGeom>
          <a:noFill/>
          <a:ln>
            <a:noFill/>
          </a:ln>
        </p:spPr>
      </p:pic>
      <p:pic>
        <p:nvPicPr>
          <p:cNvPr id="57" name="Google Shape;57;p3" descr="A basketball player jumping up to catch a frisbee"/>
          <p:cNvPicPr preferRelativeResize="0"/>
          <p:nvPr/>
        </p:nvPicPr>
        <p:blipFill rotWithShape="1">
          <a:blip r:embed="rId4">
            <a:alphaModFix/>
          </a:blip>
          <a:srcRect/>
          <a:stretch/>
        </p:blipFill>
        <p:spPr>
          <a:xfrm>
            <a:off x="8986388" y="938375"/>
            <a:ext cx="2476550" cy="2676975"/>
          </a:xfrm>
          <a:prstGeom prst="rect">
            <a:avLst/>
          </a:prstGeom>
          <a:noFill/>
          <a:ln>
            <a:noFill/>
          </a:ln>
        </p:spPr>
      </p:pic>
      <p:sp>
        <p:nvSpPr>
          <p:cNvPr id="58" name="Google Shape;58;p3"/>
          <p:cNvSpPr txBox="1"/>
          <p:nvPr/>
        </p:nvSpPr>
        <p:spPr>
          <a:xfrm>
            <a:off x="9450250" y="6093925"/>
            <a:ext cx="2012700" cy="5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Photo  by Pixabay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6"/>
          <p:cNvSpPr txBox="1"/>
          <p:nvPr/>
        </p:nvSpPr>
        <p:spPr>
          <a:xfrm>
            <a:off x="757646" y="1175657"/>
            <a:ext cx="1062010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California's CalFresh Healthy Living, with funding from the United States Department of Agriculture’s Supplemental Nutrition Assistance Program – USDA SNAP, produced this material. These institutions are equal opportunity providers and employers. For important nutrition information, visit the </a:t>
            </a:r>
            <a:r>
              <a:rPr lang="en-US" sz="1800" b="0" i="0" u="sng" strike="noStrike" cap="none">
                <a:solidFill>
                  <a:schemeClr val="dk1"/>
                </a:solidFill>
                <a:latin typeface="Arial"/>
                <a:ea typeface="Arial"/>
                <a:cs typeface="Arial"/>
                <a:sym typeface="Arial"/>
                <a:hlinkClick r:id="rId3">
                  <a:extLst>
                    <a:ext uri="{A12FA001-AC4F-418D-AE19-62706E023703}">
                      <ahyp:hlinkClr xmlns="" xmlns:ahyp="http://schemas.microsoft.com/office/drawing/2018/hyperlinkcolor" val="tx"/>
                    </a:ext>
                  </a:extLst>
                </a:hlinkClick>
              </a:rPr>
              <a:t>CalFresh Healthy Living</a:t>
            </a:r>
            <a:r>
              <a:rPr lang="en-US" sz="1800" b="0" i="0" u="none" strike="noStrike" cap="none">
                <a:solidFill>
                  <a:schemeClr val="dk1"/>
                </a:solidFill>
                <a:latin typeface="Arial"/>
                <a:ea typeface="Arial"/>
                <a:cs typeface="Arial"/>
                <a:sym typeface="Arial"/>
              </a:rPr>
              <a:t> website.</a:t>
            </a:r>
            <a:endParaRPr sz="1400" b="0" i="0" u="none" strike="noStrike" cap="none">
              <a:solidFill>
                <a:srgbClr val="000000"/>
              </a:solidFill>
              <a:latin typeface="Arial"/>
              <a:ea typeface="Arial"/>
              <a:cs typeface="Arial"/>
              <a:sym typeface="Arial"/>
            </a:endParaRPr>
          </a:p>
        </p:txBody>
      </p:sp>
      <p:sp>
        <p:nvSpPr>
          <p:cNvPr id="325" name="Google Shape;325;p16"/>
          <p:cNvSpPr txBox="1"/>
          <p:nvPr/>
        </p:nvSpPr>
        <p:spPr>
          <a:xfrm>
            <a:off x="757646" y="2743200"/>
            <a:ext cx="10620103" cy="2108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It is the policy of the University of California (UC) and the UC Division of Agriculture &amp; Natural Resources not to engage in discrimination against or harassment of any person in any of its programs or activities (Complete nondiscrimination policy statement can be found at </a:t>
            </a:r>
            <a:r>
              <a:rPr lang="en-US" sz="1800" b="0" i="0" u="sng" strike="noStrike" cap="none">
                <a:solidFill>
                  <a:schemeClr val="dk1"/>
                </a:solidFill>
                <a:latin typeface="Arial"/>
                <a:ea typeface="Arial"/>
                <a:cs typeface="Arial"/>
                <a:sym typeface="Arial"/>
                <a:hlinkClick r:id="rId4">
                  <a:extLst>
                    <a:ext uri="{A12FA001-AC4F-418D-AE19-62706E023703}">
                      <ahyp:hlinkClr xmlns="" xmlns:ahyp="http://schemas.microsoft.com/office/drawing/2018/hyperlinkcolor" val="tx"/>
                    </a:ext>
                  </a:extLst>
                </a:hlinkClick>
              </a:rPr>
              <a:t>http://ucanr.edu/sites/anrstaff/files/215244.pdf</a:t>
            </a:r>
            <a:r>
              <a:rPr lang="en-US"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Inquiries regarding ANR’s nondiscrimination policies may be directed to UCANR, Affirmative Action Compliance &amp; Title IX Officer, University of California, Agriculture and Natural Resources, 2801 Second Street, Davis, CA 95618, (530) 750-1343.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0" name="Google Shape;330;p18" descr="https://www.ascr.usda.gov/sites/default/files/JFAblue508.pdf&#10;" title="USDA And Justice for All Poster - blue"/>
          <p:cNvGrpSpPr/>
          <p:nvPr/>
        </p:nvGrpSpPr>
        <p:grpSpPr>
          <a:xfrm>
            <a:off x="7916093" y="350239"/>
            <a:ext cx="3579223" cy="5544749"/>
            <a:chOff x="2756263" y="67006"/>
            <a:chExt cx="4419793" cy="6814937"/>
          </a:xfrm>
        </p:grpSpPr>
        <p:pic>
          <p:nvPicPr>
            <p:cNvPr id="331" name="Google Shape;331;p18" descr="Screen Clipping"/>
            <p:cNvPicPr preferRelativeResize="0"/>
            <p:nvPr/>
          </p:nvPicPr>
          <p:blipFill rotWithShape="1">
            <a:blip r:embed="rId3">
              <a:alphaModFix/>
            </a:blip>
            <a:srcRect l="412" r="1058"/>
            <a:stretch/>
          </p:blipFill>
          <p:spPr>
            <a:xfrm>
              <a:off x="2756264" y="3030582"/>
              <a:ext cx="4419792" cy="3851361"/>
            </a:xfrm>
            <a:prstGeom prst="rect">
              <a:avLst/>
            </a:prstGeom>
            <a:noFill/>
            <a:ln w="9525" cap="flat" cmpd="sng">
              <a:solidFill>
                <a:schemeClr val="dk1"/>
              </a:solidFill>
              <a:prstDash val="solid"/>
              <a:round/>
              <a:headEnd type="none" w="sm" len="sm"/>
              <a:tailEnd type="none" w="sm" len="sm"/>
            </a:ln>
          </p:spPr>
        </p:pic>
        <p:pic>
          <p:nvPicPr>
            <p:cNvPr id="332" name="Google Shape;332;p18" descr="Screen Clipping"/>
            <p:cNvPicPr preferRelativeResize="0"/>
            <p:nvPr/>
          </p:nvPicPr>
          <p:blipFill rotWithShape="1">
            <a:blip r:embed="rId4">
              <a:alphaModFix/>
            </a:blip>
            <a:srcRect t="925" b="3151"/>
            <a:stretch/>
          </p:blipFill>
          <p:spPr>
            <a:xfrm>
              <a:off x="2756263" y="67006"/>
              <a:ext cx="4419792" cy="3474721"/>
            </a:xfrm>
            <a:prstGeom prst="rect">
              <a:avLst/>
            </a:prstGeom>
            <a:noFill/>
            <a:ln w="9525" cap="flat" cmpd="sng">
              <a:solidFill>
                <a:schemeClr val="dk1"/>
              </a:solidFill>
              <a:prstDash val="solid"/>
              <a:round/>
              <a:headEnd type="none" w="sm" len="sm"/>
              <a:tailEnd type="none" w="sm" len="sm"/>
            </a:ln>
          </p:spPr>
        </p:pic>
      </p:grpSp>
      <p:sp>
        <p:nvSpPr>
          <p:cNvPr id="333" name="Google Shape;333;p18"/>
          <p:cNvSpPr txBox="1"/>
          <p:nvPr/>
        </p:nvSpPr>
        <p:spPr>
          <a:xfrm>
            <a:off x="395785" y="503354"/>
            <a:ext cx="7369791" cy="5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In accordance with Federal law and U.S. Department of Agriculture (USDA) civil rights regulations and policies, this institution is prohibited from discriminating on the basis of race, color, national origin, sex, religious creed, disability, age, political beliefs, or reprisal or retaliation for prior civil rights activity.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To file a program discrimination complaint, a complainant should complete a Form AD-3027, USDA Program Discrimination Complaint Form, which can be obtained online at </a:t>
            </a:r>
            <a:r>
              <a:rPr lang="en-US" sz="1600" b="0" i="0" u="sng" strike="noStrike" cap="none">
                <a:solidFill>
                  <a:schemeClr val="dk1"/>
                </a:solidFill>
                <a:latin typeface="Arial"/>
                <a:ea typeface="Arial"/>
                <a:cs typeface="Arial"/>
                <a:sym typeface="Arial"/>
                <a:hlinkClick r:id="rId5">
                  <a:extLst>
                    <a:ext uri="{A12FA001-AC4F-418D-AE19-62706E023703}">
                      <ahyp:hlinkClr xmlns="" xmlns:ahyp="http://schemas.microsoft.com/office/drawing/2018/hyperlinkcolor" val="tx"/>
                    </a:ext>
                  </a:extLst>
                </a:hlinkClick>
              </a:rPr>
              <a:t>https://www.ascr.usda.gov/sites/default/files/ USDA-OASCR%20P-Complaint-Form-0508-0002-508-11-28- 17Fax2Mail.pdf</a:t>
            </a:r>
            <a:r>
              <a:rPr lang="en-US" sz="1600" b="0" i="0" u="none" strike="noStrike" cap="none">
                <a:solidFill>
                  <a:schemeClr val="dk1"/>
                </a:solidFill>
                <a:latin typeface="Arial"/>
                <a:ea typeface="Arial"/>
                <a:cs typeface="Arial"/>
                <a:sym typeface="Arial"/>
              </a:rPr>
              <a:t>, from any USDA office, by calling </a:t>
            </a:r>
            <a:r>
              <a:rPr lang="en-US" sz="1600" b="1" i="0" u="none" strike="noStrike" cap="none">
                <a:solidFill>
                  <a:schemeClr val="dk1"/>
                </a:solidFill>
                <a:latin typeface="Arial"/>
                <a:ea typeface="Arial"/>
                <a:cs typeface="Arial"/>
                <a:sym typeface="Arial"/>
              </a:rPr>
              <a:t>(866) 632-9992</a:t>
            </a:r>
            <a:r>
              <a:rPr lang="en-US" sz="1600" b="0" i="0" u="none" strike="noStrike" cap="none">
                <a:solidFill>
                  <a:schemeClr val="dk1"/>
                </a:solidFill>
                <a:latin typeface="Arial"/>
                <a:ea typeface="Arial"/>
                <a:cs typeface="Arial"/>
                <a:sym typeface="Arial"/>
              </a:rPr>
              <a:t>,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mail</a:t>
            </a:r>
            <a:r>
              <a:rPr lang="en-US" sz="16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U.S. Department of Agriculture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Office of the Assistant Secretary for Civil Rights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1400 Independence Avenue, SW Washington, D.C. 20250-9410; 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fax:</a:t>
            </a:r>
            <a:r>
              <a:rPr lang="en-US" sz="1600" b="0" i="0" u="none" strike="noStrike" cap="none">
                <a:solidFill>
                  <a:schemeClr val="dk1"/>
                </a:solidFill>
                <a:latin typeface="Arial"/>
                <a:ea typeface="Arial"/>
                <a:cs typeface="Arial"/>
                <a:sym typeface="Arial"/>
              </a:rPr>
              <a:t> (833) 256-1665 or (202) 690-7442;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email</a:t>
            </a:r>
            <a:r>
              <a:rPr lang="en-US" sz="1600" b="0" i="0" u="none" strike="noStrike" cap="none">
                <a:solidFill>
                  <a:schemeClr val="dk1"/>
                </a:solidFill>
                <a:latin typeface="Arial"/>
                <a:ea typeface="Arial"/>
                <a:cs typeface="Arial"/>
                <a:sym typeface="Arial"/>
              </a:rPr>
              <a:t>: </a:t>
            </a:r>
            <a:r>
              <a:rPr lang="en-US" sz="1600" b="0" i="0" u="sng" strike="noStrike" cap="none">
                <a:solidFill>
                  <a:schemeClr val="dk1"/>
                </a:solidFill>
                <a:latin typeface="Arial"/>
                <a:ea typeface="Arial"/>
                <a:cs typeface="Arial"/>
                <a:sym typeface="Arial"/>
                <a:hlinkClick r:id="rId6">
                  <a:extLst>
                    <a:ext uri="{A12FA001-AC4F-418D-AE19-62706E023703}">
                      <ahyp:hlinkClr xmlns="" xmlns:ahyp="http://schemas.microsoft.com/office/drawing/2018/hyperlinkcolor" val="tx"/>
                    </a:ext>
                  </a:extLst>
                </a:hlinkClick>
              </a:rPr>
              <a:t>program.intake@usda.gov</a:t>
            </a:r>
            <a:r>
              <a:rPr lang="en-US" sz="16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This institution is an equal opportunity provider.</a:t>
            </a:r>
            <a:endParaRPr sz="1400" b="0" i="0" u="none" strike="noStrike" cap="none">
              <a:solidFill>
                <a:srgbClr val="000000"/>
              </a:solidFill>
              <a:latin typeface="Arial"/>
              <a:ea typeface="Arial"/>
              <a:cs typeface="Arial"/>
              <a:sym typeface="Arial"/>
            </a:endParaRPr>
          </a:p>
        </p:txBody>
      </p:sp>
      <p:sp>
        <p:nvSpPr>
          <p:cNvPr id="334" name="Google Shape;334;p18"/>
          <p:cNvSpPr txBox="1"/>
          <p:nvPr/>
        </p:nvSpPr>
        <p:spPr>
          <a:xfrm>
            <a:off x="7582988" y="6012554"/>
            <a:ext cx="424542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a:ea typeface="Arial"/>
                <a:cs typeface="Arial"/>
                <a:sym typeface="Arial"/>
                <a:hlinkClick r:id="rId7">
                  <a:extLst>
                    <a:ext uri="{A12FA001-AC4F-418D-AE19-62706E023703}">
                      <ahyp:hlinkClr xmlns="" xmlns:ahyp="http://schemas.microsoft.com/office/drawing/2018/hyperlinkcolor" val="tx"/>
                    </a:ext>
                  </a:extLst>
                </a:hlinkClick>
              </a:rPr>
              <a:t>https://www.ascr.usda.gov/sites/default/files/JFAblue508.pdf</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8d5ae576b7_0_9"/>
          <p:cNvSpPr txBox="1">
            <a:spLocks noGrp="1"/>
          </p:cNvSpPr>
          <p:nvPr>
            <p:ph type="title"/>
          </p:nvPr>
        </p:nvSpPr>
        <p:spPr>
          <a:xfrm>
            <a:off x="947350" y="1629149"/>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Why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is</a:t>
            </a:r>
            <a:r>
              <a:rPr lang="en-US"/>
              <a:t> Physical Activity Important?</a:t>
            </a:r>
            <a:endParaRPr/>
          </a:p>
          <a:p>
            <a:pPr marL="0" lvl="0" indent="0" algn="l" rtl="0">
              <a:lnSpc>
                <a:spcPct val="90000"/>
              </a:lnSpc>
              <a:spcBef>
                <a:spcPts val="0"/>
              </a:spcBef>
              <a:spcAft>
                <a:spcPts val="0"/>
              </a:spcAft>
              <a:buSzPts val="4400"/>
              <a:buNone/>
            </a:pPr>
            <a:endParaRPr/>
          </a:p>
          <a:p>
            <a:pPr marL="0" lvl="0" indent="0" algn="l" rtl="0">
              <a:lnSpc>
                <a:spcPct val="90000"/>
              </a:lnSpc>
              <a:spcBef>
                <a:spcPts val="0"/>
              </a:spcBef>
              <a:spcAft>
                <a:spcPts val="0"/>
              </a:spcAft>
              <a:buSzPts val="4400"/>
              <a:buNone/>
            </a:pPr>
            <a:endParaRPr/>
          </a:p>
        </p:txBody>
      </p:sp>
      <p:sp>
        <p:nvSpPr>
          <p:cNvPr id="65" name="Google Shape;65;g8d5ae576b7_0_9"/>
          <p:cNvSpPr txBox="1"/>
          <p:nvPr/>
        </p:nvSpPr>
        <p:spPr>
          <a:xfrm>
            <a:off x="0" y="88750"/>
            <a:ext cx="45390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dirty="0">
                <a:solidFill>
                  <a:srgbClr val="FFFFFF"/>
                </a:solidFill>
                <a:latin typeface="Arial"/>
                <a:ea typeface="Arial"/>
                <a:cs typeface="Arial"/>
                <a:sym typeface="Arial"/>
              </a:rPr>
              <a:t>Menti.com Code:</a:t>
            </a:r>
            <a:endParaRPr sz="2200" b="0" i="0" u="none" strike="noStrike" cap="none" dirty="0">
              <a:solidFill>
                <a:srgbClr val="FFFFFF"/>
              </a:solidFill>
              <a:latin typeface="Arial"/>
              <a:ea typeface="Arial"/>
              <a:cs typeface="Arial"/>
              <a:sym typeface="Arial"/>
            </a:endParaRPr>
          </a:p>
        </p:txBody>
      </p:sp>
      <p:sp>
        <p:nvSpPr>
          <p:cNvPr id="66" name="Google Shape;66;g8d5ae576b7_0_9"/>
          <p:cNvSpPr txBox="1"/>
          <p:nvPr/>
        </p:nvSpPr>
        <p:spPr>
          <a:xfrm>
            <a:off x="375450" y="2240525"/>
            <a:ext cx="11441100" cy="1557000"/>
          </a:xfrm>
          <a:prstGeom prst="rect">
            <a:avLst/>
          </a:prstGeom>
          <a:noFill/>
          <a:ln>
            <a:noFill/>
          </a:ln>
        </p:spPr>
        <p:txBody>
          <a:bodyPr spcFirstLastPara="1" wrap="square" lIns="91425" tIns="45700" rIns="91425" bIns="45700" anchor="t" anchorCtr="0">
            <a:noAutofit/>
          </a:bodyPr>
          <a:lstStyle/>
          <a:p>
            <a:pPr marL="45720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Please log onto </a:t>
            </a:r>
            <a:r>
              <a:rPr lang="en-US" sz="2800" b="1" i="0" u="none" strike="noStrike" cap="none" dirty="0">
                <a:solidFill>
                  <a:schemeClr val="dk1"/>
                </a:solidFill>
                <a:latin typeface="Arial"/>
                <a:ea typeface="Arial"/>
                <a:cs typeface="Arial"/>
                <a:sym typeface="Arial"/>
              </a:rPr>
              <a:t>Menti.com</a:t>
            </a:r>
            <a:r>
              <a:rPr lang="en-US" sz="2800" b="0" i="0" u="none" strike="noStrike" cap="none" dirty="0">
                <a:solidFill>
                  <a:schemeClr val="dk1"/>
                </a:solidFill>
                <a:latin typeface="Arial"/>
                <a:ea typeface="Arial"/>
                <a:cs typeface="Arial"/>
                <a:sym typeface="Arial"/>
              </a:rPr>
              <a:t> and enter the code</a:t>
            </a:r>
            <a:endParaRPr sz="2800" b="0" i="0" u="none" strike="noStrike" cap="none" dirty="0">
              <a:solidFill>
                <a:schemeClr val="dk1"/>
              </a:solidFill>
              <a:latin typeface="Arial"/>
              <a:ea typeface="Arial"/>
              <a:cs typeface="Arial"/>
              <a:sym typeface="Arial"/>
            </a:endParaRPr>
          </a:p>
          <a:p>
            <a:pPr marL="45720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to answer. You can enter up to 3 responses. </a:t>
            </a:r>
            <a:endParaRPr sz="4100" b="0" i="0" u="none" strike="noStrike" cap="none" dirty="0">
              <a:solidFill>
                <a:schemeClr val="dk1"/>
              </a:solidFill>
              <a:latin typeface="Arial"/>
              <a:ea typeface="Arial"/>
              <a:cs typeface="Arial"/>
              <a:sym typeface="Arial"/>
            </a:endParaRPr>
          </a:p>
        </p:txBody>
      </p:sp>
      <p:pic>
        <p:nvPicPr>
          <p:cNvPr id="67" name="Google Shape;67;g8d5ae576b7_0_9" descr="Photo of children playing"/>
          <p:cNvPicPr preferRelativeResize="0"/>
          <p:nvPr/>
        </p:nvPicPr>
        <p:blipFill>
          <a:blip r:embed="rId3">
            <a:alphaModFix/>
          </a:blip>
          <a:stretch>
            <a:fillRect/>
          </a:stretch>
        </p:blipFill>
        <p:spPr>
          <a:xfrm>
            <a:off x="527177" y="3797525"/>
            <a:ext cx="3484625" cy="2323100"/>
          </a:xfrm>
          <a:prstGeom prst="rect">
            <a:avLst/>
          </a:prstGeom>
          <a:noFill/>
          <a:ln>
            <a:noFill/>
          </a:ln>
        </p:spPr>
      </p:pic>
      <p:pic>
        <p:nvPicPr>
          <p:cNvPr id="68" name="Google Shape;68;g8d5ae576b7_0_9" descr="Photo of children playing"/>
          <p:cNvPicPr preferRelativeResize="0"/>
          <p:nvPr/>
        </p:nvPicPr>
        <p:blipFill>
          <a:blip r:embed="rId4">
            <a:alphaModFix/>
          </a:blip>
          <a:stretch>
            <a:fillRect/>
          </a:stretch>
        </p:blipFill>
        <p:spPr>
          <a:xfrm>
            <a:off x="8201100" y="3742650"/>
            <a:ext cx="3753361" cy="2502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912e978b1d_0_4"/>
          <p:cNvSpPr txBox="1">
            <a:spLocks noGrp="1"/>
          </p:cNvSpPr>
          <p:nvPr>
            <p:ph type="title"/>
          </p:nvPr>
        </p:nvSpPr>
        <p:spPr>
          <a:xfrm>
            <a:off x="1191802" y="852755"/>
            <a:ext cx="10271148" cy="21020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Why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is</a:t>
            </a:r>
            <a:r>
              <a:rPr lang="en-US" dirty="0"/>
              <a:t> Physical Activity Important?</a:t>
            </a:r>
            <a:endParaRPr dirty="0"/>
          </a:p>
          <a:p>
            <a:pPr marL="0" lvl="0" indent="0" algn="l" rtl="0">
              <a:lnSpc>
                <a:spcPct val="90000"/>
              </a:lnSpc>
              <a:spcBef>
                <a:spcPts val="0"/>
              </a:spcBef>
              <a:spcAft>
                <a:spcPts val="0"/>
              </a:spcAft>
              <a:buSzPts val="4400"/>
              <a:buNone/>
            </a:pPr>
            <a:endParaRPr dirty="0"/>
          </a:p>
          <a:p>
            <a:pPr marL="0" lvl="0" indent="0" algn="l" rtl="0">
              <a:lnSpc>
                <a:spcPct val="90000"/>
              </a:lnSpc>
              <a:spcBef>
                <a:spcPts val="0"/>
              </a:spcBef>
              <a:spcAft>
                <a:spcPts val="0"/>
              </a:spcAft>
              <a:buSzPts val="4400"/>
              <a:buNone/>
            </a:pPr>
            <a:endParaRPr dirty="0"/>
          </a:p>
        </p:txBody>
      </p:sp>
      <p:pic>
        <p:nvPicPr>
          <p:cNvPr id="2" name="Picture 1" descr="Screen clipping of word cloud">
            <a:extLst>
              <a:ext uri="{FF2B5EF4-FFF2-40B4-BE49-F238E27FC236}">
                <a16:creationId xmlns:a16="http://schemas.microsoft.com/office/drawing/2014/main" id="{268831C1-76CD-4C2B-A08F-E6351A96CC7C}"/>
              </a:ext>
            </a:extLst>
          </p:cNvPr>
          <p:cNvPicPr>
            <a:picLocks noChangeAspect="1"/>
          </p:cNvPicPr>
          <p:nvPr/>
        </p:nvPicPr>
        <p:blipFill>
          <a:blip r:embed="rId3"/>
          <a:stretch>
            <a:fillRect/>
          </a:stretch>
        </p:blipFill>
        <p:spPr>
          <a:xfrm>
            <a:off x="1639264" y="1638746"/>
            <a:ext cx="8439685" cy="48052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8d0d5fff10_5_3"/>
          <p:cNvSpPr txBox="1">
            <a:spLocks noGrp="1"/>
          </p:cNvSpPr>
          <p:nvPr>
            <p:ph type="title"/>
          </p:nvPr>
        </p:nvSpPr>
        <p:spPr>
          <a:xfrm>
            <a:off x="2435975" y="851600"/>
            <a:ext cx="7456200" cy="966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4000"/>
              <a:t>PA Breaks Benefit Students</a:t>
            </a:r>
            <a:endParaRPr sz="4000"/>
          </a:p>
        </p:txBody>
      </p:sp>
      <p:sp>
        <p:nvSpPr>
          <p:cNvPr id="84" name="Google Shape;84;g8d0d5fff10_5_3"/>
          <p:cNvSpPr txBox="1"/>
          <p:nvPr/>
        </p:nvSpPr>
        <p:spPr>
          <a:xfrm>
            <a:off x="698650" y="2095625"/>
            <a:ext cx="7412400" cy="33612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Improving </a:t>
            </a:r>
            <a:r>
              <a:rPr lang="en-US" sz="2800" b="1" i="0" u="none" strike="noStrike" cap="none">
                <a:solidFill>
                  <a:schemeClr val="dk1"/>
                </a:solidFill>
                <a:latin typeface="Arial"/>
                <a:ea typeface="Arial"/>
                <a:cs typeface="Arial"/>
                <a:sym typeface="Arial"/>
              </a:rPr>
              <a:t>concentration</a:t>
            </a:r>
            <a:r>
              <a:rPr lang="en-US" sz="2800" b="0" i="0" u="none" strike="noStrike" cap="none">
                <a:solidFill>
                  <a:schemeClr val="dk1"/>
                </a:solidFill>
                <a:latin typeface="Arial"/>
                <a:ea typeface="Arial"/>
                <a:cs typeface="Arial"/>
                <a:sym typeface="Arial"/>
              </a:rPr>
              <a:t> </a:t>
            </a:r>
            <a:endParaRPr sz="2800" b="0" i="0" u="none" strike="noStrike" cap="none">
              <a:solidFill>
                <a:schemeClr val="dk1"/>
              </a:solidFill>
              <a:latin typeface="Arial"/>
              <a:ea typeface="Arial"/>
              <a:cs typeface="Arial"/>
              <a:sym typeface="Arial"/>
            </a:endParaRPr>
          </a:p>
          <a:p>
            <a:pPr marL="457200" marR="0" lvl="0" indent="-406400" algn="l" rtl="0">
              <a:lnSpc>
                <a:spcPct val="150000"/>
              </a:lnSpc>
              <a:spcBef>
                <a:spcPts val="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Reducing disruptive behavior</a:t>
            </a:r>
            <a:endParaRPr sz="2800" b="0" i="0" u="none" strike="noStrike" cap="none">
              <a:solidFill>
                <a:schemeClr val="dk1"/>
              </a:solidFill>
              <a:latin typeface="Arial"/>
              <a:ea typeface="Arial"/>
              <a:cs typeface="Arial"/>
              <a:sym typeface="Arial"/>
            </a:endParaRPr>
          </a:p>
          <a:p>
            <a:pPr marL="457200" marR="0" lvl="0" indent="-4064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Improving </a:t>
            </a:r>
            <a:r>
              <a:rPr lang="en-US" sz="2800" b="1" i="0" u="none" strike="noStrike" cap="none">
                <a:solidFill>
                  <a:schemeClr val="dk1"/>
                </a:solidFill>
                <a:latin typeface="Arial"/>
                <a:ea typeface="Arial"/>
                <a:cs typeface="Arial"/>
                <a:sym typeface="Arial"/>
              </a:rPr>
              <a:t>motivation </a:t>
            </a:r>
            <a:r>
              <a:rPr lang="en-US" sz="2800" b="0" i="0" u="none" strike="noStrike" cap="none">
                <a:solidFill>
                  <a:schemeClr val="dk1"/>
                </a:solidFill>
                <a:latin typeface="Arial"/>
                <a:ea typeface="Arial"/>
                <a:cs typeface="Arial"/>
                <a:sym typeface="Arial"/>
              </a:rPr>
              <a:t>and</a:t>
            </a:r>
            <a:r>
              <a:rPr lang="en-US" sz="2800" b="1" i="0" u="none" strike="noStrike" cap="none">
                <a:solidFill>
                  <a:schemeClr val="dk1"/>
                </a:solidFill>
                <a:latin typeface="Arial"/>
                <a:ea typeface="Arial"/>
                <a:cs typeface="Arial"/>
                <a:sym typeface="Arial"/>
              </a:rPr>
              <a:t> engagement</a:t>
            </a:r>
            <a:r>
              <a:rPr lang="en-US" sz="2800" b="0" i="0" u="none" strike="noStrike" cap="none">
                <a:solidFill>
                  <a:schemeClr val="dk1"/>
                </a:solidFill>
                <a:latin typeface="Arial"/>
                <a:ea typeface="Arial"/>
                <a:cs typeface="Arial"/>
                <a:sym typeface="Arial"/>
              </a:rPr>
              <a:t>  </a:t>
            </a:r>
            <a:endParaRPr sz="2800" b="0" i="0" u="none" strike="noStrike" cap="none">
              <a:solidFill>
                <a:schemeClr val="dk1"/>
              </a:solidFill>
              <a:latin typeface="Arial"/>
              <a:ea typeface="Arial"/>
              <a:cs typeface="Arial"/>
              <a:sym typeface="Arial"/>
            </a:endParaRPr>
          </a:p>
          <a:p>
            <a:pPr marL="457200" marR="0" lvl="0" indent="-4064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Increasing amount of daily physical activity</a:t>
            </a:r>
            <a:endParaRPr sz="2800" b="0" i="0" u="none" strike="noStrike" cap="none">
              <a:solidFill>
                <a:schemeClr val="dk1"/>
              </a:solidFill>
              <a:latin typeface="Arial"/>
              <a:ea typeface="Arial"/>
              <a:cs typeface="Arial"/>
              <a:sym typeface="Arial"/>
            </a:endParaRPr>
          </a:p>
          <a:p>
            <a:pPr marL="457200" marR="0" lvl="0" indent="-406400" algn="l" rtl="0">
              <a:lnSpc>
                <a:spcPct val="15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Improving </a:t>
            </a:r>
            <a:r>
              <a:rPr lang="en-US" sz="2800" b="1" i="0" u="none" strike="noStrike" cap="none">
                <a:solidFill>
                  <a:schemeClr val="dk1"/>
                </a:solidFill>
                <a:latin typeface="Arial"/>
                <a:ea typeface="Arial"/>
                <a:cs typeface="Arial"/>
                <a:sym typeface="Arial"/>
              </a:rPr>
              <a:t>academic performance </a:t>
            </a:r>
            <a:endParaRPr sz="2800" b="0" i="0" u="none" strike="noStrike" cap="none">
              <a:solidFill>
                <a:schemeClr val="dk1"/>
              </a:solidFill>
              <a:latin typeface="Arial"/>
              <a:ea typeface="Arial"/>
              <a:cs typeface="Arial"/>
              <a:sym typeface="Arial"/>
            </a:endParaRPr>
          </a:p>
        </p:txBody>
      </p:sp>
      <p:pic>
        <p:nvPicPr>
          <p:cNvPr id="86" name="Google Shape;86;g8d0d5fff10_5_3" descr="Photo of man studying a book"/>
          <p:cNvPicPr preferRelativeResize="0"/>
          <p:nvPr/>
        </p:nvPicPr>
        <p:blipFill rotWithShape="1">
          <a:blip r:embed="rId3">
            <a:alphaModFix/>
          </a:blip>
          <a:srcRect/>
          <a:stretch/>
        </p:blipFill>
        <p:spPr>
          <a:xfrm>
            <a:off x="8365213" y="2255136"/>
            <a:ext cx="3446119" cy="25845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title"/>
          </p:nvPr>
        </p:nvSpPr>
        <p:spPr>
          <a:xfrm>
            <a:off x="932000" y="550529"/>
            <a:ext cx="10515600" cy="1089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t>PA</a:t>
            </a:r>
            <a:r>
              <a:rPr lang="en-US" sz="4000">
                <a:latin typeface="Arial"/>
                <a:ea typeface="Arial"/>
                <a:cs typeface="Arial"/>
                <a:sym typeface="Arial"/>
              </a:rPr>
              <a:t> </a:t>
            </a:r>
            <a:r>
              <a:rPr lang="en-US" sz="4000"/>
              <a:t>and the</a:t>
            </a:r>
            <a:r>
              <a:rPr lang="en-US" sz="4000">
                <a:latin typeface="Arial"/>
                <a:ea typeface="Arial"/>
                <a:cs typeface="Arial"/>
                <a:sym typeface="Arial"/>
              </a:rPr>
              <a:t> </a:t>
            </a:r>
            <a:r>
              <a:rPr lang="en-US" sz="4000"/>
              <a:t>B</a:t>
            </a:r>
            <a:r>
              <a:rPr lang="en-US" sz="4000">
                <a:latin typeface="Arial"/>
                <a:ea typeface="Arial"/>
                <a:cs typeface="Arial"/>
                <a:sym typeface="Arial"/>
              </a:rPr>
              <a:t>rain</a:t>
            </a:r>
            <a:endParaRPr/>
          </a:p>
        </p:txBody>
      </p:sp>
      <p:pic>
        <p:nvPicPr>
          <p:cNvPr id="94" name="Google Shape;94;p4" descr="Image of brain scan - blue and green"/>
          <p:cNvPicPr preferRelativeResize="0"/>
          <p:nvPr/>
        </p:nvPicPr>
        <p:blipFill rotWithShape="1">
          <a:blip r:embed="rId3">
            <a:alphaModFix/>
          </a:blip>
          <a:srcRect/>
          <a:stretch/>
        </p:blipFill>
        <p:spPr>
          <a:xfrm>
            <a:off x="931992" y="1616775"/>
            <a:ext cx="3077784" cy="3004575"/>
          </a:xfrm>
          <a:prstGeom prst="rect">
            <a:avLst/>
          </a:prstGeom>
          <a:noFill/>
          <a:ln>
            <a:noFill/>
          </a:ln>
        </p:spPr>
      </p:pic>
      <p:pic>
        <p:nvPicPr>
          <p:cNvPr id="95" name="Google Shape;95;p4" descr="Image of brain scan - red, yellow, green and blue"/>
          <p:cNvPicPr preferRelativeResize="0"/>
          <p:nvPr/>
        </p:nvPicPr>
        <p:blipFill rotWithShape="1">
          <a:blip r:embed="rId4">
            <a:alphaModFix/>
          </a:blip>
          <a:srcRect/>
          <a:stretch/>
        </p:blipFill>
        <p:spPr>
          <a:xfrm>
            <a:off x="8369825" y="1549393"/>
            <a:ext cx="3077775" cy="2948381"/>
          </a:xfrm>
          <a:prstGeom prst="rect">
            <a:avLst/>
          </a:prstGeom>
          <a:noFill/>
          <a:ln>
            <a:noFill/>
          </a:ln>
        </p:spPr>
      </p:pic>
      <p:sp>
        <p:nvSpPr>
          <p:cNvPr id="96" name="Google Shape;96;p4"/>
          <p:cNvSpPr txBox="1"/>
          <p:nvPr/>
        </p:nvSpPr>
        <p:spPr>
          <a:xfrm>
            <a:off x="187700" y="5407425"/>
            <a:ext cx="12004200" cy="950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Hillman, C.H. The Effect of Acute Treadmill Walking on Cognitive Control &amp; Academic Achievement in Preadolescent Children. 2009. 9  </a:t>
            </a:r>
            <a:endParaRPr sz="1400" b="0" i="0" u="none" strike="noStrike" cap="none">
              <a:solidFill>
                <a:srgbClr val="000000"/>
              </a:solidFill>
              <a:latin typeface="Arial"/>
              <a:ea typeface="Arial"/>
              <a:cs typeface="Arial"/>
              <a:sym typeface="Arial"/>
            </a:endParaRPr>
          </a:p>
        </p:txBody>
      </p:sp>
      <p:sp>
        <p:nvSpPr>
          <p:cNvPr id="97" name="Google Shape;97;p4"/>
          <p:cNvSpPr txBox="1"/>
          <p:nvPr/>
        </p:nvSpPr>
        <p:spPr>
          <a:xfrm>
            <a:off x="766136" y="4679750"/>
            <a:ext cx="34095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8000"/>
                </a:solidFill>
                <a:latin typeface="Century Gothic"/>
                <a:ea typeface="Century Gothic"/>
                <a:cs typeface="Century Gothic"/>
                <a:sym typeface="Century Gothic"/>
              </a:rPr>
              <a:t>AFTER SITTING QUIETLY</a:t>
            </a:r>
            <a:endParaRPr sz="1400" b="0" i="0" u="none" strike="noStrike" cap="none">
              <a:solidFill>
                <a:srgbClr val="000000"/>
              </a:solidFill>
              <a:latin typeface="Arial"/>
              <a:ea typeface="Arial"/>
              <a:cs typeface="Arial"/>
              <a:sym typeface="Arial"/>
            </a:endParaRPr>
          </a:p>
        </p:txBody>
      </p:sp>
      <p:sp>
        <p:nvSpPr>
          <p:cNvPr id="98" name="Google Shape;98;p4"/>
          <p:cNvSpPr txBox="1"/>
          <p:nvPr/>
        </p:nvSpPr>
        <p:spPr>
          <a:xfrm>
            <a:off x="8132562" y="4598600"/>
            <a:ext cx="3552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8000"/>
                </a:solidFill>
                <a:latin typeface="Century Gothic"/>
                <a:ea typeface="Century Gothic"/>
                <a:cs typeface="Century Gothic"/>
                <a:sym typeface="Century Gothic"/>
              </a:rPr>
              <a:t>AFTER 20 MINUTE WALK</a:t>
            </a:r>
            <a:endParaRPr sz="1400" b="0" i="0" u="none" strike="noStrike" cap="none">
              <a:solidFill>
                <a:srgbClr val="000000"/>
              </a:solidFill>
              <a:latin typeface="Arial"/>
              <a:ea typeface="Arial"/>
              <a:cs typeface="Arial"/>
              <a:sym typeface="Arial"/>
            </a:endParaRPr>
          </a:p>
        </p:txBody>
      </p:sp>
      <p:pic>
        <p:nvPicPr>
          <p:cNvPr id="100" name="Google Shape;100;p4" title="color key"/>
          <p:cNvPicPr preferRelativeResize="0"/>
          <p:nvPr/>
        </p:nvPicPr>
        <p:blipFill rotWithShape="1">
          <a:blip r:embed="rId5">
            <a:alphaModFix/>
          </a:blip>
          <a:srcRect/>
          <a:stretch/>
        </p:blipFill>
        <p:spPr>
          <a:xfrm>
            <a:off x="5353852" y="1653525"/>
            <a:ext cx="1511648" cy="2948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8d5ae576b7_17_0"/>
          <p:cNvSpPr txBox="1">
            <a:spLocks noGrp="1"/>
          </p:cNvSpPr>
          <p:nvPr>
            <p:ph type="title"/>
          </p:nvPr>
        </p:nvSpPr>
        <p:spPr>
          <a:xfrm>
            <a:off x="1170350" y="550504"/>
            <a:ext cx="10515600" cy="108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531F62"/>
              </a:buClr>
              <a:buSzPts val="4000"/>
              <a:buFont typeface="Arial"/>
              <a:buNone/>
            </a:pPr>
            <a:r>
              <a:rPr lang="en-US" sz="3700"/>
              <a:t>Active Students are Better Learners</a:t>
            </a:r>
            <a:endParaRPr sz="4100"/>
          </a:p>
        </p:txBody>
      </p:sp>
      <p:pic>
        <p:nvPicPr>
          <p:cNvPr id="111" name="Google Shape;111;g8d5ae576b7_17_0" descr="Graph showing increased test scores with higher fitness levels"/>
          <p:cNvPicPr preferRelativeResize="0"/>
          <p:nvPr/>
        </p:nvPicPr>
        <p:blipFill rotWithShape="1">
          <a:blip r:embed="rId3">
            <a:alphaModFix/>
          </a:blip>
          <a:srcRect/>
          <a:stretch/>
        </p:blipFill>
        <p:spPr>
          <a:xfrm>
            <a:off x="2194925" y="1440100"/>
            <a:ext cx="7998900" cy="4595925"/>
          </a:xfrm>
          <a:prstGeom prst="rect">
            <a:avLst/>
          </a:prstGeom>
          <a:noFill/>
          <a:ln>
            <a:noFill/>
          </a:ln>
        </p:spPr>
      </p:pic>
      <p:sp>
        <p:nvSpPr>
          <p:cNvPr id="112" name="Google Shape;112;g8d5ae576b7_17_0"/>
          <p:cNvSpPr txBox="1"/>
          <p:nvPr/>
        </p:nvSpPr>
        <p:spPr>
          <a:xfrm>
            <a:off x="2194925" y="5921600"/>
            <a:ext cx="8375400" cy="124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shapeamerica.org/advocacy</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947350" y="801029"/>
            <a:ext cx="10515600" cy="10888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31F62"/>
              </a:buClr>
              <a:buSzPts val="4000"/>
              <a:buFont typeface="Arial"/>
              <a:buNone/>
            </a:pPr>
            <a:r>
              <a:rPr lang="en-US" sz="4000">
                <a:latin typeface="Arial"/>
                <a:ea typeface="Arial"/>
                <a:cs typeface="Arial"/>
                <a:sym typeface="Arial"/>
              </a:rPr>
              <a:t>PA Break for TK-2</a:t>
            </a:r>
            <a:r>
              <a:rPr lang="en-US" sz="4000" baseline="30000">
                <a:latin typeface="Arial"/>
                <a:ea typeface="Arial"/>
                <a:cs typeface="Arial"/>
                <a:sym typeface="Arial"/>
              </a:rPr>
              <a:t>nd</a:t>
            </a:r>
            <a:r>
              <a:rPr lang="en-US" sz="4000">
                <a:latin typeface="Arial"/>
                <a:ea typeface="Arial"/>
                <a:cs typeface="Arial"/>
                <a:sym typeface="Arial"/>
              </a:rPr>
              <a:t> Grade</a:t>
            </a:r>
            <a:endParaRPr/>
          </a:p>
        </p:txBody>
      </p:sp>
      <p:sp>
        <p:nvSpPr>
          <p:cNvPr id="119" name="Google Shape;119;p5" descr="data:image/jpg;base64,%20/9j/4AAQSkZJRgABAQEAYABgAAD/2wBDAAUDBAQEAwUEBAQFBQUGBwwIBwcHBw8LCwkMEQ8SEhEPERETFhwXExQaFRERGCEYGh0dHx8fExciJCIeJBweHx7/2wBDAQUFBQcGBw4ICA4eFBEUHh4eHh4eHh4eHh4eHh4eHh4eHh4eHh4eHh4eHh4eHh4eHh4eHh4eHh4eHh4eHh4eHh7/wAARCABs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ooor0D50KKKKACiiigAooqvqN5FY2pnkVnJISONBlpHPCqo9Sf8elFxpNuyFv7y1sLZri8mSGIfxN3PoB1J9hWJ4e8R2viy4ubfw9q+kf6OcTYuFnnT3MSH5f8AgRz6iq/iHQ5fEnhzWdJkugurahYzW0M6H91Zl1xsQ9ST0Zup+nFfKfwhuLP4d/FmG+Sxv2urKO4s57CGYF92NrK2eOGwcZwduRXBXxfs5JW0fU9jDZfB0Z1akl7qv8j7Kv8AS7e3ti15qF1cSsOGnn8uMfVEKgj25qjpWnaXMmI7b7fIjlWMduoXIP8AePH/AOsV5Nb/AB0sYoZZG8DyzqzhZ5LjUC3PvmPCtyOK9X0TWrXxR4MsvESS3Ok2lyrt9lVgpZlLLtZ1Gdvy9scVnDEQqu0Xc6Z4SdGKlKNk/T9C28GiQxGWSK3sGDMuxLp0csCRj5SO/wBaRY2e4jTTdRvcSBtv2mAyJkY45Ct0z/F+FUPB2sW95ZpcaTojObhElLMQqqxG1huY88of61rCS92RG4uVh8qZ1QRxPO/BxgkY7fzrZSaOeVOL3Q6O5kjuRZ30P2e4P+rIOY5R32N6+xwfw5qzU728OoWZt7lppQwBDPHsZWHRhwMEHms60mkS5l066kR7uABiRx5kZztkx2zgg+4NdEKl9GefXocnvR2LVFFFanKFFFFABRRRQAUUUUAFFFFABRRRQAUUUUAI7KiM7sFVQSzE4AA6k1x3jHWNZ0vwrf8Ai7SdIbU9Sto1/szTijMwjdwrTsi/MSRk4HIUY4Jat/XGEzQacUkkSYl7hI13M0KYyoH+0xVfoxquJmtstqktxFJLKyQWlu2ZnO3cN7jk9enCjvXPWlf3Uehg6aT9o1c4/wAM/FTQdd8O6hca0q+H/ElhZztNZyDy23BCdyFwDu/2T8wPr1rxXwXZaXofh9fFWp2N2Jprl4UutjyLK4HIXsGxkZOO9e//ABE+HGmeOdNgv9U2aPqkUIRrvaHLkfwyLwGX05zz+FWLTwPYR/De18CXrC5014W3X6sI3EuTJ5oU5xg5xyenNeVVoVartLZLR9/U681wOEzLB/V5TlBSkubldnZXur9U77M+dbj4jyJ4d8ReGJLFlg12VLm3VMboGjKbmfHXcqDp0IwM19I+FbW3tvht4V0+NbCaE2MMglnYMgcoGyq/xnLH2r421awSzurpo9WN3FFPIIrgL5fnpnC/TcMYHbNe3+Evi5Y6b4B0zRtStLsz6dALcQWChTcBR8pMrEeWpHBC5PB5xxShVw9GPN7RSdrbP579NbL0PoK+TQw2FpUMHF8sbabvZJX+49qWXT7WZpIjc6neIpEix4jjiBOfnJwqfQnPtWNd+Ore3Lw29/aRDcSU061e6Oe/7xtsefwNeQReOLjxnNeWMH2exWytHu7XTtgMMvljc8eFbAbbyGbdnnAFblvIk1vHNHzHIgZfoRkV4uY5xiKMYyhGyd7fL+vI7MsyGjiJyjVn70bXS8/M7KTx/dZ4fW5B7RWiZ/U15D8X/iRPpPxY8G+II7nVY0sIJjfxS+WGltmkTcmIzhsgNjd0IFdfXz78a79b3xvqaB1aOxtIrbr/ABE7mH/jx/KsMszXFYivyyei1O3MsiweGo80b3eh922VxFeWUF5A26KeJZYz6qwBH6Gpa5H4Mam2sfCnwzfuqIz6fHGwTplPk/8AZa66vvou6TPy6ceWTj2CiiimQFFFFABRRRQAUUUUAFFFFABRRRQBn+YySa7eLKIpIbVIYmP8J2s/TucsPrgVz+l6mxuIbmwtZ9X1O8t47gzN8scZHOMn7qlSR6nFaqzaWfGv9kag+Jrm3F5bIzYWXZlHHuQNp+hPoas6mtuNPgtbb7RY2KnCtCu2SVQOi/3Vx/EccdK456yZ7FFWpxI40iudRT7VL/bOojkRplbW2789QD9csayPjle3Fv8ADDWrW2n36m1oXKQIdwhDDzOn3V2Bhk9avT63a6To+bPyNL00YVJ9u95D6RL/AMtGPr0H+12848T6pJrNjd2kge002VG82Jn3STcffmf+I/7P3R714+Y5pRw0XG92z2ssyyvi6ilBaLq9jz74TW9grXOqvZw3moQOI7dLlA0FvlQfN2/xvyQoOAME8mthPB/h8Xb3Ull50jsWKu58vJOThB8o+mMDsKyvhXa3drZ332yCWJpWiZC6FQ67fvLnqM55rtK+Mx2IrRqOneyR+gYHDUJR9ta7l13+4rfZYYBbPa2kANpMs0MQARcqenA4BGQeO9V9GtLiBbeCRDJOEFvbW8ALkqB2A5JOM+w/GtfT7O61K7a1sVj3Iu+eaU7YrdP77t2Ht1P5kc74r+Jmg+FrWez8KTi5uiPLudZfCmQ/3Yz/AApnsuSfb71VhqFWvTUZP3b389exzYzFUqFZ+xV6lrPsktr/AHmh45vIfCGh3F9reqWFlerGWg01cz3MjY4DBSFTt3P518tX01zeyy3l06yXN5KbiUgfeJJCg/mT9MVq+I9aude1AXl8ZJYQcwR4IMrZOTjrjPfkn3JzWTdrc2rl7qNkmOWXcmA746j2A/L8a+jweFp4de6rNng4nEVqzvUldfcv6/M+z/2VdRjv/grpcaMWaynntWBGNu2QkD3+Vlr1OvL/ANlfTjp/wP0TdD5T3TTXTcYLB5DtY/VQv4Yr1CvrqP8ADj6H55imnXnbuwooorQ5wooooAKKKKACiiigAooooAKKKKAPCv2nzcW2teHL63mkhkWKby5I2KsjKyHII5B5rntG+MWvW9v5WuWceulFHlNLKY/m/vOoGJPpwOPXmu0/ams2PhrSdV2HyrW6aKWTsgkAC59AWAGfUivAq+UzOpUpYmXK7J2P0PI6FDFZfBTV3G/rvc9Ln+I1jql39s1aTUDcYwC8O5Yx/dQITtH0H1zUN94w0CTykJN3bM3+kQOs0Jdew3BCQM9eOlec0V4KoQVVVd2j6Zv9y6EdIvTTT8j0S48ZaH/aVxqJmvJpJFEcVtBAywwRKMKiBsDgd/r0rN1Px7cSwvHpun+Q54Etw4bb77V6/nXHVC91aoxVrmFSOoMgBFOWHjUqOpP3m+4U5+xpKlD3YrTQ2da8T65f6O+mXWoSDTWJMlpEAkchI6uBy5Jx94mvO73TGgvjbCGS+mKl4nuXzDCnf5fr2P5V1d2vmWrr6jgj9KZPD9qt4/mKE7SSvXHGRn3rtp1nFHFPCwbairGXo1qbe6k+UzXTKGlun+6M9FQenFPvNFvPEesaX4b07c13qV4sG70Uk5Y+gA5P09quSf6O1tFGw3lvnPQbB1J/MY9zXtv7LvhqOTV9S8Ty2qbIU+zWzsvIkbmQr6cYyf8AaPvXTgoutiYnFmlVYXBTl/V2e66Lp1rpGj2ek2SBLazgSCJfRUUKP0FW6KK+yPzFu7uFFFFAgooooAKKKKACiiigAooooAKKKKAKms6fa6rpF5pl7BHPbXULwyxuAVZWGCDmvh06dqnh3xHfeG9QVitlK0PztuaMg4ADfxIex6jIr7tr5S/aD037H8TdRJBUXTQXMZHfIAP4ZVv1rxs6gnSUrdT6jhaq1iJU77q/3HGVnapqgtcLDGs0hODl9qr9TyfwArQkyQADjkflVW5061mbcYowTwcoCCPpXzEOW/vH3tTma90p2yS3sRlvdURoecxWw8tR7Mx+Y/pVnTItPVCtjaRpD3kCYDH6nk/WlW3sbZyz20ceTgNjIb8O1XFIKjAwMcDHSqlPsRCHfcGBI4OCCCOM9DRGojjCDtS02V1jQs3Ss7u1jWyvzG98PfCF7408Xw6Zb4t7eNGlu7ooH8uMdMD1LEAcjqetfWXhjQ9P8OaHbaPpkRjtoFwNxyzk8lmPck815F+ypEv2XX7hsGTdbxlvbDn+de319blNCMaCqW1Z+c8R4upUxcqN/djbTztuFFFFeqfPBRRRQAUUUUAFFFFABRRRQAUUUUAFFFZev+ItC0GLzNZ1a0sgeiyyAM30XqfwFJyUVdlRjKTtFXZqV4B+0/YX7a/pepNZ5sEtTEtwiE4kLklXPbgjbn1auo8Q/HLw7Zlo9HsbzVJB0dh5EX5t83/jteaeK/iL438bWGoaNapbQWs1u5ltbZdpaPHKmRsnnpxjmvHx+Lw9Wm6Sldvse9l+GxGXS+vV4qEI7uTtpt6/geeXl1b2cXmXUyRJ6scU2znS4UzQ7jCwBVmBGTznGe3SuVg1PQ7CfaNKeGdeGFwCSn0JB4966K01W2uAvyTRbhxvjOD+NfOzoSgtmfoFOvGb3RoUlFFc50BVK7k867W1jPIGXI/h/wAj+dM1nUlsEWONDLcy58qMdT7/AK1JpFo9rbZncvcSHfKT2PoPpWijyrmZm5c0uVfM9z/ZYvYYr/WtKLhXliimiU/xBCVbH03L+de818V6Lf3Gmata39rNLFLDKrBonKtjPIyPUV9R+GfHNjdRJb6swtLlT5bTEYikYHGc/wAJPoePevpMoxkHSVKTs0fmnFdSjhMxjGpKzqK6v1a0a9dvvOxooBBAIIIPQiivbPGCiiigAooooAKKKKACiiigAqrq+pWOkaZPqWpXKW1pboXlkfoB/U+g71arwL9p7WL865p2gibbYLbC6MY43yFmUFvXAHH1Nc2LxH1ek6lr2O7LsH9cxEaN7XM/x58Zdb1aWS08O7tJsOVEuB9olHrnon0HPvXl88kk87TzyPLM5y8kjFmY+5PJplFfGV8VVryvNn6fhMBh8HHloxt59fvDngBSxJACgZJJ6Ae9el+D9DFhpEkd0v726UicA9cjG3PoBwPxPeuT8FWkNxeyzSAl4jGsf+zvJBP1wMD6mvTJP3MDFB9xDgH2FaUYWjzdz8H8WeJq1TELKaWkYtOXm7Jr5K/3+iPn/wAS+D9S0bXp9PtNWlW1jAa23ykt5be35j8Kn0uwFmSzkzzsPnnb7x9vYVYWSTUh9uvJGluZz5jyE4OT2BHQAcAelZlql1d2k+/UbtCkjoChQHAYgfw05znVvG+h+0ZRTrYfA0Vipc1TlV2tm7b/ANfhsbEjpGpaR1RR1LHArHutZaZ2t9LTzX7zMp2D6D+L+VPTQLEzCSRp5m45kkzmtK3t4bddsMSoPYVi1GHmz1E51PJGfpWlCCc3lwxkuW6ljkitSiispScndmsIKCsi9oNq15rdnbKM7plLeyg5P6A161AVZpyBwZSDnoTgA1xnwttomlv7xlzLGViQ+ikZP8h+VdpaKBCPdmJ/76NddJWifzF4r5s8ZnTw6VlRSj6t+83+S+Rz+n/FvxZ4f1rUNMVrPUNOs7kwwQzx4ZECj5Q688EnrmvQPDnxy8O3nlxa1Y3elStw0ijzoR+I+b/x2vnvUmLeI9cLdtRlH4DFRV0RzPEUpNJ3Xmft+U5FhMVlWGlNe84Ru1u3yrU+0dE1nSdbtftWkajbX0PdoZA232I6g/Wr9fFejapqWjagl/pN7NZ3SdJImwSPQ9iPY5FfVvwr12+8S+AdL1vUhELu5RvM8pdqkhyucZ46V7uAzBYtNNWaPCzjJnl7UlK8X9509FFFekeIFFFFAH//2Q=="/>
          <p:cNvSpPr txBox="1">
            <a:spLocks noGrp="1"/>
          </p:cNvSpPr>
          <p:nvPr>
            <p:ph type="body" idx="4294967295"/>
          </p:nvPr>
        </p:nvSpPr>
        <p:spPr>
          <a:xfrm>
            <a:off x="947350" y="2101025"/>
            <a:ext cx="10681800" cy="3906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Please join Daisy Valdez as she leads us on a PA break found on  the </a:t>
            </a:r>
            <a:r>
              <a:rPr lang="en-US" b="1" u="sng">
                <a:solidFill>
                  <a:schemeClr val="hlink"/>
                </a:solidFill>
                <a:hlinkClick r:id="rId3"/>
              </a:rPr>
              <a:t>GoNoodle</a:t>
            </a:r>
            <a:r>
              <a:rPr lang="en-US"/>
              <a:t> website.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Note: GoNoodle is a collection of videos designed to get students of all ages moving. It is free for educators and families.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theme/theme1.xml><?xml version="1.0" encoding="utf-8"?>
<a:theme xmlns:a="http://schemas.openxmlformats.org/drawingml/2006/main" name="CalFresh_Colors">
  <a:themeElements>
    <a:clrScheme name="Custom 1">
      <a:dk1>
        <a:srgbClr val="000000"/>
      </a:dk1>
      <a:lt1>
        <a:srgbClr val="FFFFFF"/>
      </a:lt1>
      <a:dk2>
        <a:srgbClr val="44546A"/>
      </a:dk2>
      <a:lt2>
        <a:srgbClr val="E7E6E6"/>
      </a:lt2>
      <a:accent1>
        <a:srgbClr val="6F2A83"/>
      </a:accent1>
      <a:accent2>
        <a:srgbClr val="8AC43E"/>
      </a:accent2>
      <a:accent3>
        <a:srgbClr val="08934C"/>
      </a:accent3>
      <a:accent4>
        <a:srgbClr val="EA1F26"/>
      </a:accent4>
      <a:accent5>
        <a:srgbClr val="AE292F"/>
      </a:accent5>
      <a:accent6>
        <a:srgbClr val="2A378E"/>
      </a:accent6>
      <a:hlink>
        <a:srgbClr val="0357AB"/>
      </a:hlink>
      <a:folHlink>
        <a:srgbClr val="8245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3207</Words>
  <Application>Microsoft Office PowerPoint</Application>
  <PresentationFormat>Widescreen</PresentationFormat>
  <Paragraphs>284</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Cambria</vt:lpstr>
      <vt:lpstr>Century Gothic</vt:lpstr>
      <vt:lpstr>Calibri</vt:lpstr>
      <vt:lpstr>Arial</vt:lpstr>
      <vt:lpstr>Caveat</vt:lpstr>
      <vt:lpstr>Roboto</vt:lpstr>
      <vt:lpstr>CalFresh_Colors</vt:lpstr>
      <vt:lpstr>Virtual Physical Activity Breaks   CalFresh Healthy Living,  UC Cooperative Extension Riverside County </vt:lpstr>
      <vt:lpstr>Meet CFHL, UCCE Riverside County's  Nutrition Educators  </vt:lpstr>
      <vt:lpstr>Objectives</vt:lpstr>
      <vt:lpstr>Why is Physical Activity Important?  </vt:lpstr>
      <vt:lpstr>Why is Physical Activity Important?  </vt:lpstr>
      <vt:lpstr>PA Breaks Benefit Students</vt:lpstr>
      <vt:lpstr>PA and the Brain</vt:lpstr>
      <vt:lpstr>Active Students are Better Learners</vt:lpstr>
      <vt:lpstr>PA Break for TK-2nd Grade</vt:lpstr>
      <vt:lpstr>GoNoodle Website </vt:lpstr>
      <vt:lpstr>GoNoodle Channels </vt:lpstr>
      <vt:lpstr>The Science </vt:lpstr>
      <vt:lpstr>PA Break 3-5 Grade</vt:lpstr>
      <vt:lpstr>Sanford Fit Website</vt:lpstr>
      <vt:lpstr>Lasting Benefits </vt:lpstr>
      <vt:lpstr>PA Break Middle School</vt:lpstr>
      <vt:lpstr>Premade Exercise List</vt:lpstr>
      <vt:lpstr>Increases strength and endurance  Strengthens bones and muscles Helps control weight  Improved health</vt:lpstr>
      <vt:lpstr>Increases self-esteem Regulates sleep and appetite  Provides sense of accomplishment Helps reduce anxiety, stress, and depression </vt:lpstr>
      <vt:lpstr>Become your students’ favorite teacher!</vt:lpstr>
      <vt:lpstr>PA Break High School</vt:lpstr>
      <vt:lpstr>Priming the Brain for Learning</vt:lpstr>
      <vt:lpstr>As Easy as 1, 2, 3 </vt:lpstr>
      <vt:lpstr>Schedule PA Breaks</vt:lpstr>
      <vt:lpstr>Poll</vt:lpstr>
      <vt:lpstr>Feedback  </vt:lpstr>
      <vt:lpstr>PA Break Resources</vt:lpstr>
      <vt:lpstr>Works Cited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Physical Activity Breaks   CalFresh Healthy Living,  UC Cooperative Extension Riverside County</dc:title>
  <dc:creator>Diana Jimenez</dc:creator>
  <cp:lastModifiedBy>CFHL, UC</cp:lastModifiedBy>
  <cp:revision>7</cp:revision>
  <dcterms:created xsi:type="dcterms:W3CDTF">2019-03-27T20:49:26Z</dcterms:created>
  <dcterms:modified xsi:type="dcterms:W3CDTF">2020-10-13T16:54:14Z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0x010100F20CA65C13384F4FBA03D4AE3B4F78C5</vt:lpwstr>
  </property>
</Properties>
</file>